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7" r:id="rId3"/>
    <p:sldId id="275" r:id="rId4"/>
    <p:sldId id="277" r:id="rId5"/>
    <p:sldId id="267" r:id="rId6"/>
    <p:sldId id="284" r:id="rId7"/>
    <p:sldId id="268" r:id="rId8"/>
    <p:sldId id="263" r:id="rId9"/>
    <p:sldId id="260" r:id="rId10"/>
    <p:sldId id="261" r:id="rId11"/>
    <p:sldId id="262" r:id="rId12"/>
    <p:sldId id="270" r:id="rId13"/>
    <p:sldId id="264" r:id="rId14"/>
    <p:sldId id="286" r:id="rId15"/>
    <p:sldId id="265" r:id="rId16"/>
    <p:sldId id="269" r:id="rId17"/>
    <p:sldId id="271" r:id="rId18"/>
    <p:sldId id="272" r:id="rId19"/>
    <p:sldId id="273" r:id="rId20"/>
    <p:sldId id="283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0066"/>
    <a:srgbClr val="FF3399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97" autoAdjust="0"/>
  </p:normalViewPr>
  <p:slideViewPr>
    <p:cSldViewPr>
      <p:cViewPr varScale="1">
        <p:scale>
          <a:sx n="95" d="100"/>
          <a:sy n="95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18E07-E2FA-8344-8896-D990D26B406A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3F7F1-DA95-0D45-99CD-DE983E6216A1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Tuesday, </a:t>
          </a:r>
          <a:r>
            <a:rPr lang="en-US" i="1" dirty="0" smtClean="0"/>
            <a:t>February </a:t>
          </a:r>
          <a:r>
            <a:rPr lang="en-US" i="1" dirty="0" smtClean="0"/>
            <a:t>17</a:t>
          </a:r>
          <a:endParaRPr lang="en-US" i="1" dirty="0"/>
        </a:p>
      </dgm:t>
    </dgm:pt>
    <dgm:pt modelId="{DF4E24D3-B9FD-4E4A-8CF3-23AAAE8B6D17}" type="parTrans" cxnId="{6BEFD3CE-C6DB-C146-B3E1-D1C422236701}">
      <dgm:prSet/>
      <dgm:spPr/>
      <dgm:t>
        <a:bodyPr/>
        <a:lstStyle/>
        <a:p>
          <a:endParaRPr lang="en-US"/>
        </a:p>
      </dgm:t>
    </dgm:pt>
    <dgm:pt modelId="{0EACBFF5-3D90-2A4A-903F-9177E254B34C}" type="sibTrans" cxnId="{6BEFD3CE-C6DB-C146-B3E1-D1C422236701}">
      <dgm:prSet/>
      <dgm:spPr/>
      <dgm:t>
        <a:bodyPr/>
        <a:lstStyle/>
        <a:p>
          <a:endParaRPr lang="en-US"/>
        </a:p>
      </dgm:t>
    </dgm:pt>
    <dgm:pt modelId="{0AB376A8-C1A7-534C-8211-0FC8F40ECEA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503</a:t>
          </a:r>
          <a:endParaRPr lang="en-US" dirty="0"/>
        </a:p>
      </dgm:t>
    </dgm:pt>
    <dgm:pt modelId="{185D5FB3-0191-9B41-96FC-E97A7D6C0842}" type="parTrans" cxnId="{51EEF54F-6CEE-914A-944A-22AAAE47EDED}">
      <dgm:prSet/>
      <dgm:spPr/>
      <dgm:t>
        <a:bodyPr/>
        <a:lstStyle/>
        <a:p>
          <a:endParaRPr lang="en-US"/>
        </a:p>
      </dgm:t>
    </dgm:pt>
    <dgm:pt modelId="{12F37064-3A5D-4B4B-AE6C-7A419B3F7A44}" type="sibTrans" cxnId="{51EEF54F-6CEE-914A-944A-22AAAE47EDED}">
      <dgm:prSet/>
      <dgm:spPr/>
      <dgm:t>
        <a:bodyPr/>
        <a:lstStyle/>
        <a:p>
          <a:endParaRPr lang="en-US"/>
        </a:p>
      </dgm:t>
    </dgm:pt>
    <dgm:pt modelId="{DBC0EA45-9500-674C-9145-F8A2E8E9ED18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501</a:t>
          </a:r>
          <a:endParaRPr lang="en-US" dirty="0"/>
        </a:p>
      </dgm:t>
    </dgm:pt>
    <dgm:pt modelId="{041DEE0E-21D1-0C4F-A95B-1BCE54F81008}" type="parTrans" cxnId="{927828EC-5998-CC48-BF1E-9674E7E1AFEC}">
      <dgm:prSet/>
      <dgm:spPr/>
      <dgm:t>
        <a:bodyPr/>
        <a:lstStyle/>
        <a:p>
          <a:endParaRPr lang="en-US"/>
        </a:p>
      </dgm:t>
    </dgm:pt>
    <dgm:pt modelId="{092E6ADE-386C-2E4E-93BE-8A96192066EE}" type="sibTrans" cxnId="{927828EC-5998-CC48-BF1E-9674E7E1AFEC}">
      <dgm:prSet/>
      <dgm:spPr/>
      <dgm:t>
        <a:bodyPr/>
        <a:lstStyle/>
        <a:p>
          <a:endParaRPr lang="en-US"/>
        </a:p>
      </dgm:t>
    </dgm:pt>
    <dgm:pt modelId="{11F0DD8B-4F1E-4348-AE8E-1029FF419AE9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Thursday, </a:t>
          </a:r>
          <a:r>
            <a:rPr lang="en-US" i="1" dirty="0" smtClean="0"/>
            <a:t>February </a:t>
          </a:r>
          <a:r>
            <a:rPr lang="en-US" i="1" dirty="0" smtClean="0"/>
            <a:t>19</a:t>
          </a:r>
          <a:endParaRPr lang="en-US" i="1" dirty="0"/>
        </a:p>
      </dgm:t>
    </dgm:pt>
    <dgm:pt modelId="{67EF9F3A-7C21-2240-B2F9-5CC7244556A2}" type="parTrans" cxnId="{4ABDED68-706A-554A-AC61-6060CDA8C74E}">
      <dgm:prSet/>
      <dgm:spPr/>
      <dgm:t>
        <a:bodyPr/>
        <a:lstStyle/>
        <a:p>
          <a:endParaRPr lang="en-US"/>
        </a:p>
      </dgm:t>
    </dgm:pt>
    <dgm:pt modelId="{EF24A159-1091-E14F-BC23-FBC77A5D6681}" type="sibTrans" cxnId="{4ABDED68-706A-554A-AC61-6060CDA8C74E}">
      <dgm:prSet/>
      <dgm:spPr/>
      <dgm:t>
        <a:bodyPr/>
        <a:lstStyle/>
        <a:p>
          <a:endParaRPr lang="en-US"/>
        </a:p>
      </dgm:t>
    </dgm:pt>
    <dgm:pt modelId="{990C53DC-619C-CF41-9211-B5E0C873A168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502</a:t>
          </a:r>
          <a:endParaRPr lang="en-US" dirty="0"/>
        </a:p>
      </dgm:t>
    </dgm:pt>
    <dgm:pt modelId="{1D486425-E8B1-454C-96A8-64D8F8AFCC00}" type="parTrans" cxnId="{6C3854D6-9096-AE47-BCD0-3D05D1AA85D5}">
      <dgm:prSet/>
      <dgm:spPr/>
      <dgm:t>
        <a:bodyPr/>
        <a:lstStyle/>
        <a:p>
          <a:endParaRPr lang="en-US"/>
        </a:p>
      </dgm:t>
    </dgm:pt>
    <dgm:pt modelId="{497AE3AB-9BDD-8A41-A171-DEB460FCE1CA}" type="sibTrans" cxnId="{6C3854D6-9096-AE47-BCD0-3D05D1AA85D5}">
      <dgm:prSet/>
      <dgm:spPr/>
      <dgm:t>
        <a:bodyPr/>
        <a:lstStyle/>
        <a:p>
          <a:endParaRPr lang="en-US"/>
        </a:p>
      </dgm:t>
    </dgm:pt>
    <dgm:pt modelId="{F49ACDBA-88A6-7941-953A-6CCFB17D2356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Friday, </a:t>
          </a:r>
          <a:r>
            <a:rPr lang="en-US" i="1" dirty="0" smtClean="0"/>
            <a:t>February </a:t>
          </a:r>
          <a:r>
            <a:rPr lang="en-US" i="1" dirty="0" smtClean="0"/>
            <a:t>20</a:t>
          </a:r>
          <a:endParaRPr lang="en-US" i="1" dirty="0"/>
        </a:p>
      </dgm:t>
    </dgm:pt>
    <dgm:pt modelId="{B44ECBF1-C23D-9944-9032-12DF1B9052D3}" type="parTrans" cxnId="{0171E6BA-9418-044C-AB0F-1F822C9001F7}">
      <dgm:prSet/>
      <dgm:spPr/>
      <dgm:t>
        <a:bodyPr/>
        <a:lstStyle/>
        <a:p>
          <a:endParaRPr lang="en-US"/>
        </a:p>
      </dgm:t>
    </dgm:pt>
    <dgm:pt modelId="{9850ADD0-4CE3-F947-A832-C09676490567}" type="sibTrans" cxnId="{0171E6BA-9418-044C-AB0F-1F822C9001F7}">
      <dgm:prSet/>
      <dgm:spPr/>
      <dgm:t>
        <a:bodyPr/>
        <a:lstStyle/>
        <a:p>
          <a:endParaRPr lang="en-US"/>
        </a:p>
      </dgm:t>
    </dgm:pt>
    <dgm:pt modelId="{D3AB4279-6CC3-914B-81C8-E993B5684EC2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506</a:t>
          </a:r>
          <a:endParaRPr lang="en-US" dirty="0"/>
        </a:p>
      </dgm:t>
    </dgm:pt>
    <dgm:pt modelId="{16180760-C443-AE45-82FC-EF8012FBAE25}" type="parTrans" cxnId="{CA5883AD-F577-5E49-90D2-EDDBCDF33216}">
      <dgm:prSet/>
      <dgm:spPr/>
      <dgm:t>
        <a:bodyPr/>
        <a:lstStyle/>
        <a:p>
          <a:endParaRPr lang="en-US"/>
        </a:p>
      </dgm:t>
    </dgm:pt>
    <dgm:pt modelId="{FAAC57CC-6F16-484B-AB6B-6D8B02C483BF}" type="sibTrans" cxnId="{CA5883AD-F577-5E49-90D2-EDDBCDF33216}">
      <dgm:prSet/>
      <dgm:spPr/>
      <dgm:t>
        <a:bodyPr/>
        <a:lstStyle/>
        <a:p>
          <a:endParaRPr lang="en-US"/>
        </a:p>
      </dgm:t>
    </dgm:pt>
    <dgm:pt modelId="{A385A964-F485-AA4E-8BC1-7D7417FBC5BA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551</a:t>
          </a:r>
          <a:endParaRPr lang="en-US" dirty="0"/>
        </a:p>
      </dgm:t>
    </dgm:pt>
    <dgm:pt modelId="{DD6A759E-D794-6B4F-81BA-43AB7A576E8E}" type="parTrans" cxnId="{A5A39D6C-5B9E-3F4C-9B39-2B310E962835}">
      <dgm:prSet/>
      <dgm:spPr/>
      <dgm:t>
        <a:bodyPr/>
        <a:lstStyle/>
        <a:p>
          <a:endParaRPr lang="en-US"/>
        </a:p>
      </dgm:t>
    </dgm:pt>
    <dgm:pt modelId="{A3C8F260-108A-DF47-A88E-70151CE8CB8B}" type="sibTrans" cxnId="{A5A39D6C-5B9E-3F4C-9B39-2B310E962835}">
      <dgm:prSet/>
      <dgm:spPr/>
      <dgm:t>
        <a:bodyPr/>
        <a:lstStyle/>
        <a:p>
          <a:endParaRPr lang="en-US"/>
        </a:p>
      </dgm:t>
    </dgm:pt>
    <dgm:pt modelId="{13CBA55B-91F4-814E-9FE9-1375BF5D3BE7}">
      <dgm:prSet/>
      <dgm:spPr>
        <a:solidFill>
          <a:srgbClr val="E7E800"/>
        </a:solidFill>
      </dgm:spPr>
      <dgm:t>
        <a:bodyPr/>
        <a:lstStyle/>
        <a:p>
          <a:r>
            <a:rPr lang="en-US" dirty="0" smtClean="0"/>
            <a:t>550</a:t>
          </a:r>
          <a:endParaRPr lang="en-US" dirty="0"/>
        </a:p>
      </dgm:t>
    </dgm:pt>
    <dgm:pt modelId="{A604F159-574F-064F-AEBC-AB9A6B37CF88}" type="parTrans" cxnId="{3085FE65-75C2-0142-A98A-36C072245ED5}">
      <dgm:prSet/>
      <dgm:spPr/>
      <dgm:t>
        <a:bodyPr/>
        <a:lstStyle/>
        <a:p>
          <a:endParaRPr lang="en-US"/>
        </a:p>
      </dgm:t>
    </dgm:pt>
    <dgm:pt modelId="{FC6E4457-4B2F-CB47-B7E3-FCA9CEBF4617}" type="sibTrans" cxnId="{3085FE65-75C2-0142-A98A-36C072245ED5}">
      <dgm:prSet/>
      <dgm:spPr/>
      <dgm:t>
        <a:bodyPr/>
        <a:lstStyle/>
        <a:p>
          <a:endParaRPr lang="en-US"/>
        </a:p>
      </dgm:t>
    </dgm:pt>
    <dgm:pt modelId="{545BACAB-5210-B840-A75A-EB71D7611BB8}" type="pres">
      <dgm:prSet presAssocID="{C1F18E07-E2FA-8344-8896-D990D26B406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DF51C6-4576-CD4E-9878-8EF6911714F7}" type="pres">
      <dgm:prSet presAssocID="{BD53F7F1-DA95-0D45-99CD-DE983E6216A1}" presName="horFlow" presStyleCnt="0"/>
      <dgm:spPr/>
    </dgm:pt>
    <dgm:pt modelId="{849DB511-BB2E-5047-8945-D7534282BF8E}" type="pres">
      <dgm:prSet presAssocID="{BD53F7F1-DA95-0D45-99CD-DE983E6216A1}" presName="bigChev" presStyleLbl="node1" presStyleIdx="0" presStyleCnt="3" custScaleX="336407" custLinFactNeighborX="20205" custLinFactNeighborY="-191"/>
      <dgm:spPr/>
      <dgm:t>
        <a:bodyPr/>
        <a:lstStyle/>
        <a:p>
          <a:endParaRPr lang="en-US"/>
        </a:p>
      </dgm:t>
    </dgm:pt>
    <dgm:pt modelId="{1A01C778-A591-ED41-AA98-AE4ABE8A0824}" type="pres">
      <dgm:prSet presAssocID="{185D5FB3-0191-9B41-96FC-E97A7D6C0842}" presName="parTrans" presStyleCnt="0"/>
      <dgm:spPr/>
    </dgm:pt>
    <dgm:pt modelId="{BED1CEE7-E3D7-324B-BA07-E6637C961B82}" type="pres">
      <dgm:prSet presAssocID="{0AB376A8-C1A7-534C-8211-0FC8F40ECEAB}" presName="node" presStyleLbl="alignAccFollowNode1" presStyleIdx="0" presStyleCnt="6" custLinFactX="4541" custLinFactNeighborX="100000" custLinFactNeighborY="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78E68-C0D5-0741-82DB-AB17A5CBAFCB}" type="pres">
      <dgm:prSet presAssocID="{12F37064-3A5D-4B4B-AE6C-7A419B3F7A44}" presName="sibTrans" presStyleCnt="0"/>
      <dgm:spPr/>
    </dgm:pt>
    <dgm:pt modelId="{5ACA9DAD-36BD-334C-B545-3D2F0085001E}" type="pres">
      <dgm:prSet presAssocID="{DBC0EA45-9500-674C-9145-F8A2E8E9ED18}" presName="node" presStyleLbl="alignAccFollowNode1" presStyleIdx="1" presStyleCnt="6" custLinFactX="12158" custLinFactNeighborX="100000" custLinFactNeighborY="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410B7-C716-5B41-BF98-22E689B5661D}" type="pres">
      <dgm:prSet presAssocID="{092E6ADE-386C-2E4E-93BE-8A96192066EE}" presName="sibTrans" presStyleCnt="0"/>
      <dgm:spPr/>
    </dgm:pt>
    <dgm:pt modelId="{C172B7D3-5964-A643-B86C-BF46D2420715}" type="pres">
      <dgm:prSet presAssocID="{13CBA55B-91F4-814E-9FE9-1375BF5D3BE7}" presName="node" presStyleLbl="alignAccFollowNode1" presStyleIdx="2" presStyleCnt="6" custLinFactX="19775" custLinFactNeighborX="100000" custLinFactNeighborY="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ACF88-87DA-FE40-B5AA-C90CC99C3375}" type="pres">
      <dgm:prSet presAssocID="{BD53F7F1-DA95-0D45-99CD-DE983E6216A1}" presName="vSp" presStyleCnt="0"/>
      <dgm:spPr/>
    </dgm:pt>
    <dgm:pt modelId="{90B07503-D316-2A46-B28A-79E34542D99D}" type="pres">
      <dgm:prSet presAssocID="{11F0DD8B-4F1E-4348-AE8E-1029FF419AE9}" presName="horFlow" presStyleCnt="0"/>
      <dgm:spPr/>
    </dgm:pt>
    <dgm:pt modelId="{F5E112E4-37CA-5B4D-B7F2-4CD845500804}" type="pres">
      <dgm:prSet presAssocID="{11F0DD8B-4F1E-4348-AE8E-1029FF419AE9}" presName="bigChev" presStyleLbl="node1" presStyleIdx="1" presStyleCnt="3" custScaleX="335338"/>
      <dgm:spPr/>
      <dgm:t>
        <a:bodyPr/>
        <a:lstStyle/>
        <a:p>
          <a:endParaRPr lang="en-US"/>
        </a:p>
      </dgm:t>
    </dgm:pt>
    <dgm:pt modelId="{E7207AB1-FEE8-6C4F-AEA7-FF23FE0FC74F}" type="pres">
      <dgm:prSet presAssocID="{1D486425-E8B1-454C-96A8-64D8F8AFCC00}" presName="parTrans" presStyleCnt="0"/>
      <dgm:spPr/>
    </dgm:pt>
    <dgm:pt modelId="{4749B793-C53C-6340-9BDC-D6C969BF0CE3}" type="pres">
      <dgm:prSet presAssocID="{990C53DC-619C-CF41-9211-B5E0C873A168}" presName="node" presStyleLbl="alignAccFollowNode1" presStyleIdx="3" presStyleCnt="6" custLinFactX="3686" custLinFactNeighborX="100000" custLinFactNeighborY="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24CF6-58ED-E248-ABD4-D18C5F57E331}" type="pres">
      <dgm:prSet presAssocID="{11F0DD8B-4F1E-4348-AE8E-1029FF419AE9}" presName="vSp" presStyleCnt="0"/>
      <dgm:spPr/>
    </dgm:pt>
    <dgm:pt modelId="{8948710F-7AF8-F54F-9A6B-F5D9BD53C639}" type="pres">
      <dgm:prSet presAssocID="{F49ACDBA-88A6-7941-953A-6CCFB17D2356}" presName="horFlow" presStyleCnt="0"/>
      <dgm:spPr/>
    </dgm:pt>
    <dgm:pt modelId="{C661E1B3-F153-324B-9C36-0636B0E2A87C}" type="pres">
      <dgm:prSet presAssocID="{F49ACDBA-88A6-7941-953A-6CCFB17D2356}" presName="bigChev" presStyleLbl="node1" presStyleIdx="2" presStyleCnt="3" custScaleX="335645"/>
      <dgm:spPr/>
      <dgm:t>
        <a:bodyPr/>
        <a:lstStyle/>
        <a:p>
          <a:endParaRPr lang="en-US"/>
        </a:p>
      </dgm:t>
    </dgm:pt>
    <dgm:pt modelId="{FA9D2182-DE3C-3844-BFBF-3F58F617E119}" type="pres">
      <dgm:prSet presAssocID="{16180760-C443-AE45-82FC-EF8012FBAE25}" presName="parTrans" presStyleCnt="0"/>
      <dgm:spPr/>
    </dgm:pt>
    <dgm:pt modelId="{A75A41EA-8454-DB47-802C-8ED28E1DC109}" type="pres">
      <dgm:prSet presAssocID="{D3AB4279-6CC3-914B-81C8-E993B5684EC2}" presName="node" presStyleLbl="alignAccFollowNode1" presStyleIdx="4" presStyleCnt="6" custLinFactX="4978" custLinFactNeighborX="100000" custLinFactNeighborY="-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62DC6-6481-494B-84CD-F221C6E6742C}" type="pres">
      <dgm:prSet presAssocID="{FAAC57CC-6F16-484B-AB6B-6D8B02C483BF}" presName="sibTrans" presStyleCnt="0"/>
      <dgm:spPr/>
    </dgm:pt>
    <dgm:pt modelId="{82F22161-D5BF-844B-B433-B285BEA99D25}" type="pres">
      <dgm:prSet presAssocID="{A385A964-F485-AA4E-8BC1-7D7417FBC5BA}" presName="node" presStyleLbl="alignAccFollowNode1" presStyleIdx="5" presStyleCnt="6" custLinFactX="12576" custLinFactY="-3470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8C517-32E2-EA45-8905-96198C421626}" type="presOf" srcId="{13CBA55B-91F4-814E-9FE9-1375BF5D3BE7}" destId="{C172B7D3-5964-A643-B86C-BF46D2420715}" srcOrd="0" destOrd="0" presId="urn:microsoft.com/office/officeart/2005/8/layout/lProcess3"/>
    <dgm:cxn modelId="{E5A0C9B5-5600-544F-A36D-19728AE7E6A9}" type="presOf" srcId="{0AB376A8-C1A7-534C-8211-0FC8F40ECEAB}" destId="{BED1CEE7-E3D7-324B-BA07-E6637C961B82}" srcOrd="0" destOrd="0" presId="urn:microsoft.com/office/officeart/2005/8/layout/lProcess3"/>
    <dgm:cxn modelId="{6C3854D6-9096-AE47-BCD0-3D05D1AA85D5}" srcId="{11F0DD8B-4F1E-4348-AE8E-1029FF419AE9}" destId="{990C53DC-619C-CF41-9211-B5E0C873A168}" srcOrd="0" destOrd="0" parTransId="{1D486425-E8B1-454C-96A8-64D8F8AFCC00}" sibTransId="{497AE3AB-9BDD-8A41-A171-DEB460FCE1CA}"/>
    <dgm:cxn modelId="{4170CAE2-7FA5-504A-935E-ACCDAD5A3177}" type="presOf" srcId="{F49ACDBA-88A6-7941-953A-6CCFB17D2356}" destId="{C661E1B3-F153-324B-9C36-0636B0E2A87C}" srcOrd="0" destOrd="0" presId="urn:microsoft.com/office/officeart/2005/8/layout/lProcess3"/>
    <dgm:cxn modelId="{4ABDED68-706A-554A-AC61-6060CDA8C74E}" srcId="{C1F18E07-E2FA-8344-8896-D990D26B406A}" destId="{11F0DD8B-4F1E-4348-AE8E-1029FF419AE9}" srcOrd="1" destOrd="0" parTransId="{67EF9F3A-7C21-2240-B2F9-5CC7244556A2}" sibTransId="{EF24A159-1091-E14F-BC23-FBC77A5D6681}"/>
    <dgm:cxn modelId="{6BEFD3CE-C6DB-C146-B3E1-D1C422236701}" srcId="{C1F18E07-E2FA-8344-8896-D990D26B406A}" destId="{BD53F7F1-DA95-0D45-99CD-DE983E6216A1}" srcOrd="0" destOrd="0" parTransId="{DF4E24D3-B9FD-4E4A-8CF3-23AAAE8B6D17}" sibTransId="{0EACBFF5-3D90-2A4A-903F-9177E254B34C}"/>
    <dgm:cxn modelId="{51EEF54F-6CEE-914A-944A-22AAAE47EDED}" srcId="{BD53F7F1-DA95-0D45-99CD-DE983E6216A1}" destId="{0AB376A8-C1A7-534C-8211-0FC8F40ECEAB}" srcOrd="0" destOrd="0" parTransId="{185D5FB3-0191-9B41-96FC-E97A7D6C0842}" sibTransId="{12F37064-3A5D-4B4B-AE6C-7A419B3F7A44}"/>
    <dgm:cxn modelId="{CA5883AD-F577-5E49-90D2-EDDBCDF33216}" srcId="{F49ACDBA-88A6-7941-953A-6CCFB17D2356}" destId="{D3AB4279-6CC3-914B-81C8-E993B5684EC2}" srcOrd="0" destOrd="0" parTransId="{16180760-C443-AE45-82FC-EF8012FBAE25}" sibTransId="{FAAC57CC-6F16-484B-AB6B-6D8B02C483BF}"/>
    <dgm:cxn modelId="{D614FFBC-FE4B-324F-8725-C4ACA9DA5BEE}" type="presOf" srcId="{BD53F7F1-DA95-0D45-99CD-DE983E6216A1}" destId="{849DB511-BB2E-5047-8945-D7534282BF8E}" srcOrd="0" destOrd="0" presId="urn:microsoft.com/office/officeart/2005/8/layout/lProcess3"/>
    <dgm:cxn modelId="{927828EC-5998-CC48-BF1E-9674E7E1AFEC}" srcId="{BD53F7F1-DA95-0D45-99CD-DE983E6216A1}" destId="{DBC0EA45-9500-674C-9145-F8A2E8E9ED18}" srcOrd="1" destOrd="0" parTransId="{041DEE0E-21D1-0C4F-A95B-1BCE54F81008}" sibTransId="{092E6ADE-386C-2E4E-93BE-8A96192066EE}"/>
    <dgm:cxn modelId="{A5A39D6C-5B9E-3F4C-9B39-2B310E962835}" srcId="{F49ACDBA-88A6-7941-953A-6CCFB17D2356}" destId="{A385A964-F485-AA4E-8BC1-7D7417FBC5BA}" srcOrd="1" destOrd="0" parTransId="{DD6A759E-D794-6B4F-81BA-43AB7A576E8E}" sibTransId="{A3C8F260-108A-DF47-A88E-70151CE8CB8B}"/>
    <dgm:cxn modelId="{6B2995F6-6F68-E84A-AE3C-C863D15E95C2}" type="presOf" srcId="{C1F18E07-E2FA-8344-8896-D990D26B406A}" destId="{545BACAB-5210-B840-A75A-EB71D7611BB8}" srcOrd="0" destOrd="0" presId="urn:microsoft.com/office/officeart/2005/8/layout/lProcess3"/>
    <dgm:cxn modelId="{6F7A18DE-536E-9546-B6A3-30C08CE852D0}" type="presOf" srcId="{DBC0EA45-9500-674C-9145-F8A2E8E9ED18}" destId="{5ACA9DAD-36BD-334C-B545-3D2F0085001E}" srcOrd="0" destOrd="0" presId="urn:microsoft.com/office/officeart/2005/8/layout/lProcess3"/>
    <dgm:cxn modelId="{68C764E1-B808-894F-A2F0-ED68BE8C405C}" type="presOf" srcId="{D3AB4279-6CC3-914B-81C8-E993B5684EC2}" destId="{A75A41EA-8454-DB47-802C-8ED28E1DC109}" srcOrd="0" destOrd="0" presId="urn:microsoft.com/office/officeart/2005/8/layout/lProcess3"/>
    <dgm:cxn modelId="{A329A0CB-FEFB-A640-AAD7-B72DBD5790E7}" type="presOf" srcId="{990C53DC-619C-CF41-9211-B5E0C873A168}" destId="{4749B793-C53C-6340-9BDC-D6C969BF0CE3}" srcOrd="0" destOrd="0" presId="urn:microsoft.com/office/officeart/2005/8/layout/lProcess3"/>
    <dgm:cxn modelId="{65BF4B0D-7ABC-F34A-8396-1FB039BC389B}" type="presOf" srcId="{A385A964-F485-AA4E-8BC1-7D7417FBC5BA}" destId="{82F22161-D5BF-844B-B433-B285BEA99D25}" srcOrd="0" destOrd="0" presId="urn:microsoft.com/office/officeart/2005/8/layout/lProcess3"/>
    <dgm:cxn modelId="{B0F58D0F-C8F2-754C-801F-A811D3162272}" type="presOf" srcId="{11F0DD8B-4F1E-4348-AE8E-1029FF419AE9}" destId="{F5E112E4-37CA-5B4D-B7F2-4CD845500804}" srcOrd="0" destOrd="0" presId="urn:microsoft.com/office/officeart/2005/8/layout/lProcess3"/>
    <dgm:cxn modelId="{0171E6BA-9418-044C-AB0F-1F822C9001F7}" srcId="{C1F18E07-E2FA-8344-8896-D990D26B406A}" destId="{F49ACDBA-88A6-7941-953A-6CCFB17D2356}" srcOrd="2" destOrd="0" parTransId="{B44ECBF1-C23D-9944-9032-12DF1B9052D3}" sibTransId="{9850ADD0-4CE3-F947-A832-C09676490567}"/>
    <dgm:cxn modelId="{3085FE65-75C2-0142-A98A-36C072245ED5}" srcId="{BD53F7F1-DA95-0D45-99CD-DE983E6216A1}" destId="{13CBA55B-91F4-814E-9FE9-1375BF5D3BE7}" srcOrd="2" destOrd="0" parTransId="{A604F159-574F-064F-AEBC-AB9A6B37CF88}" sibTransId="{FC6E4457-4B2F-CB47-B7E3-FCA9CEBF4617}"/>
    <dgm:cxn modelId="{8B4D06D1-4BDC-D345-993E-CB2EA4140764}" type="presParOf" srcId="{545BACAB-5210-B840-A75A-EB71D7611BB8}" destId="{0DDF51C6-4576-CD4E-9878-8EF6911714F7}" srcOrd="0" destOrd="0" presId="urn:microsoft.com/office/officeart/2005/8/layout/lProcess3"/>
    <dgm:cxn modelId="{12FC34D2-61F3-2F40-9D3E-6185355C978C}" type="presParOf" srcId="{0DDF51C6-4576-CD4E-9878-8EF6911714F7}" destId="{849DB511-BB2E-5047-8945-D7534282BF8E}" srcOrd="0" destOrd="0" presId="urn:microsoft.com/office/officeart/2005/8/layout/lProcess3"/>
    <dgm:cxn modelId="{ACF7DAC7-A08A-5F40-80BF-1F9FBCB55843}" type="presParOf" srcId="{0DDF51C6-4576-CD4E-9878-8EF6911714F7}" destId="{1A01C778-A591-ED41-AA98-AE4ABE8A0824}" srcOrd="1" destOrd="0" presId="urn:microsoft.com/office/officeart/2005/8/layout/lProcess3"/>
    <dgm:cxn modelId="{C3383093-104F-1645-B9C9-A1ECC84A6295}" type="presParOf" srcId="{0DDF51C6-4576-CD4E-9878-8EF6911714F7}" destId="{BED1CEE7-E3D7-324B-BA07-E6637C961B82}" srcOrd="2" destOrd="0" presId="urn:microsoft.com/office/officeart/2005/8/layout/lProcess3"/>
    <dgm:cxn modelId="{0F6CB962-8F8C-9B46-8F67-78AF336FF2EA}" type="presParOf" srcId="{0DDF51C6-4576-CD4E-9878-8EF6911714F7}" destId="{F1478E68-C0D5-0741-82DB-AB17A5CBAFCB}" srcOrd="3" destOrd="0" presId="urn:microsoft.com/office/officeart/2005/8/layout/lProcess3"/>
    <dgm:cxn modelId="{77173E33-23C5-2C43-89F2-617238823054}" type="presParOf" srcId="{0DDF51C6-4576-CD4E-9878-8EF6911714F7}" destId="{5ACA9DAD-36BD-334C-B545-3D2F0085001E}" srcOrd="4" destOrd="0" presId="urn:microsoft.com/office/officeart/2005/8/layout/lProcess3"/>
    <dgm:cxn modelId="{BAC080E6-BA83-334A-8860-242135713A49}" type="presParOf" srcId="{0DDF51C6-4576-CD4E-9878-8EF6911714F7}" destId="{3E1410B7-C716-5B41-BF98-22E689B5661D}" srcOrd="5" destOrd="0" presId="urn:microsoft.com/office/officeart/2005/8/layout/lProcess3"/>
    <dgm:cxn modelId="{A25D3713-9582-014F-9189-CE6D61503B55}" type="presParOf" srcId="{0DDF51C6-4576-CD4E-9878-8EF6911714F7}" destId="{C172B7D3-5964-A643-B86C-BF46D2420715}" srcOrd="6" destOrd="0" presId="urn:microsoft.com/office/officeart/2005/8/layout/lProcess3"/>
    <dgm:cxn modelId="{580D6E05-44EB-A64A-B63F-E41091AF28A2}" type="presParOf" srcId="{545BACAB-5210-B840-A75A-EB71D7611BB8}" destId="{041ACF88-87DA-FE40-B5AA-C90CC99C3375}" srcOrd="1" destOrd="0" presId="urn:microsoft.com/office/officeart/2005/8/layout/lProcess3"/>
    <dgm:cxn modelId="{7B40BC03-DF60-0542-95E8-F10DE1FCB379}" type="presParOf" srcId="{545BACAB-5210-B840-A75A-EB71D7611BB8}" destId="{90B07503-D316-2A46-B28A-79E34542D99D}" srcOrd="2" destOrd="0" presId="urn:microsoft.com/office/officeart/2005/8/layout/lProcess3"/>
    <dgm:cxn modelId="{FC8861B4-A935-9247-B7E1-7BAD3647233F}" type="presParOf" srcId="{90B07503-D316-2A46-B28A-79E34542D99D}" destId="{F5E112E4-37CA-5B4D-B7F2-4CD845500804}" srcOrd="0" destOrd="0" presId="urn:microsoft.com/office/officeart/2005/8/layout/lProcess3"/>
    <dgm:cxn modelId="{14698C18-136D-7942-BCDB-55A4166992A3}" type="presParOf" srcId="{90B07503-D316-2A46-B28A-79E34542D99D}" destId="{E7207AB1-FEE8-6C4F-AEA7-FF23FE0FC74F}" srcOrd="1" destOrd="0" presId="urn:microsoft.com/office/officeart/2005/8/layout/lProcess3"/>
    <dgm:cxn modelId="{35921EFE-19A3-B242-A730-DE2C31060250}" type="presParOf" srcId="{90B07503-D316-2A46-B28A-79E34542D99D}" destId="{4749B793-C53C-6340-9BDC-D6C969BF0CE3}" srcOrd="2" destOrd="0" presId="urn:microsoft.com/office/officeart/2005/8/layout/lProcess3"/>
    <dgm:cxn modelId="{CB4FB636-72E4-BB42-A66B-4A8C6269C301}" type="presParOf" srcId="{545BACAB-5210-B840-A75A-EB71D7611BB8}" destId="{07B24CF6-58ED-E248-ABD4-D18C5F57E331}" srcOrd="3" destOrd="0" presId="urn:microsoft.com/office/officeart/2005/8/layout/lProcess3"/>
    <dgm:cxn modelId="{2245EEC4-A06D-0348-BCDD-679A5E12C2FC}" type="presParOf" srcId="{545BACAB-5210-B840-A75A-EB71D7611BB8}" destId="{8948710F-7AF8-F54F-9A6B-F5D9BD53C639}" srcOrd="4" destOrd="0" presId="urn:microsoft.com/office/officeart/2005/8/layout/lProcess3"/>
    <dgm:cxn modelId="{01D9019C-58DB-5C45-8799-DCFB94681759}" type="presParOf" srcId="{8948710F-7AF8-F54F-9A6B-F5D9BD53C639}" destId="{C661E1B3-F153-324B-9C36-0636B0E2A87C}" srcOrd="0" destOrd="0" presId="urn:microsoft.com/office/officeart/2005/8/layout/lProcess3"/>
    <dgm:cxn modelId="{45D58F25-1321-0E4F-BC4E-E1A1EA4952BE}" type="presParOf" srcId="{8948710F-7AF8-F54F-9A6B-F5D9BD53C639}" destId="{FA9D2182-DE3C-3844-BFBF-3F58F617E119}" srcOrd="1" destOrd="0" presId="urn:microsoft.com/office/officeart/2005/8/layout/lProcess3"/>
    <dgm:cxn modelId="{503FC373-D79F-CB4B-A232-B5B70F658F11}" type="presParOf" srcId="{8948710F-7AF8-F54F-9A6B-F5D9BD53C639}" destId="{A75A41EA-8454-DB47-802C-8ED28E1DC109}" srcOrd="2" destOrd="0" presId="urn:microsoft.com/office/officeart/2005/8/layout/lProcess3"/>
    <dgm:cxn modelId="{A3AF5B32-E75F-434E-A3EB-9FF6C96E4DE9}" type="presParOf" srcId="{8948710F-7AF8-F54F-9A6B-F5D9BD53C639}" destId="{8B662DC6-6481-494B-84CD-F221C6E6742C}" srcOrd="3" destOrd="0" presId="urn:microsoft.com/office/officeart/2005/8/layout/lProcess3"/>
    <dgm:cxn modelId="{CA437B6A-CB30-6F4E-8F4E-19FC16B8548E}" type="presParOf" srcId="{8948710F-7AF8-F54F-9A6B-F5D9BD53C639}" destId="{82F22161-D5BF-844B-B433-B285BEA99D2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DB511-BB2E-5047-8945-D7534282BF8E}">
      <dsp:nvSpPr>
        <dsp:cNvPr id="0" name=""/>
        <dsp:cNvSpPr/>
      </dsp:nvSpPr>
      <dsp:spPr>
        <a:xfrm>
          <a:off x="494538" y="0"/>
          <a:ext cx="4619603" cy="549287"/>
        </a:xfrm>
        <a:prstGeom prst="chevron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Tuesday, </a:t>
          </a:r>
          <a:r>
            <a:rPr lang="en-US" sz="3400" i="1" kern="1200" dirty="0" smtClean="0"/>
            <a:t>February </a:t>
          </a:r>
          <a:r>
            <a:rPr lang="en-US" sz="3400" i="1" kern="1200" dirty="0" smtClean="0"/>
            <a:t>17</a:t>
          </a:r>
          <a:endParaRPr lang="en-US" sz="3400" i="1" kern="1200" dirty="0"/>
        </a:p>
      </dsp:txBody>
      <dsp:txXfrm>
        <a:off x="769182" y="0"/>
        <a:ext cx="4070316" cy="549287"/>
      </dsp:txXfrm>
    </dsp:sp>
    <dsp:sp modelId="{BED1CEE7-E3D7-324B-BA07-E6637C961B82}">
      <dsp:nvSpPr>
        <dsp:cNvPr id="0" name=""/>
        <dsp:cNvSpPr/>
      </dsp:nvSpPr>
      <dsp:spPr>
        <a:xfrm>
          <a:off x="5110878" y="76034"/>
          <a:ext cx="1139771" cy="455908"/>
        </a:xfrm>
        <a:prstGeom prst="chevron">
          <a:avLst/>
        </a:prstGeom>
        <a:solidFill>
          <a:srgbClr val="FF0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503</a:t>
          </a:r>
          <a:endParaRPr lang="en-US" sz="2900" kern="1200" dirty="0"/>
        </a:p>
      </dsp:txBody>
      <dsp:txXfrm>
        <a:off x="5338832" y="76034"/>
        <a:ext cx="683863" cy="455908"/>
      </dsp:txXfrm>
    </dsp:sp>
    <dsp:sp modelId="{5ACA9DAD-36BD-334C-B545-3D2F0085001E}">
      <dsp:nvSpPr>
        <dsp:cNvPr id="0" name=""/>
        <dsp:cNvSpPr/>
      </dsp:nvSpPr>
      <dsp:spPr>
        <a:xfrm>
          <a:off x="6177898" y="76034"/>
          <a:ext cx="1139771" cy="455908"/>
        </a:xfrm>
        <a:prstGeom prst="chevron">
          <a:avLst/>
        </a:prstGeom>
        <a:solidFill>
          <a:srgbClr val="FF66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501</a:t>
          </a:r>
          <a:endParaRPr lang="en-US" sz="2900" kern="1200" dirty="0"/>
        </a:p>
      </dsp:txBody>
      <dsp:txXfrm>
        <a:off x="6405852" y="76034"/>
        <a:ext cx="683863" cy="455908"/>
      </dsp:txXfrm>
    </dsp:sp>
    <dsp:sp modelId="{C172B7D3-5964-A643-B86C-BF46D2420715}">
      <dsp:nvSpPr>
        <dsp:cNvPr id="0" name=""/>
        <dsp:cNvSpPr/>
      </dsp:nvSpPr>
      <dsp:spPr>
        <a:xfrm>
          <a:off x="7244917" y="76034"/>
          <a:ext cx="1139771" cy="455908"/>
        </a:xfrm>
        <a:prstGeom prst="chevron">
          <a:avLst/>
        </a:prstGeom>
        <a:solidFill>
          <a:srgbClr val="E7E8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550</a:t>
          </a:r>
          <a:endParaRPr lang="en-US" sz="2900" kern="1200" dirty="0"/>
        </a:p>
      </dsp:txBody>
      <dsp:txXfrm>
        <a:off x="7472871" y="76034"/>
        <a:ext cx="683863" cy="455908"/>
      </dsp:txXfrm>
    </dsp:sp>
    <dsp:sp modelId="{F5E112E4-37CA-5B4D-B7F2-4CD845500804}">
      <dsp:nvSpPr>
        <dsp:cNvPr id="0" name=""/>
        <dsp:cNvSpPr/>
      </dsp:nvSpPr>
      <dsp:spPr>
        <a:xfrm>
          <a:off x="458468" y="627056"/>
          <a:ext cx="4604923" cy="549287"/>
        </a:xfrm>
        <a:prstGeom prst="chevron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Thursday, </a:t>
          </a:r>
          <a:r>
            <a:rPr lang="en-US" sz="3400" i="1" kern="1200" dirty="0" smtClean="0"/>
            <a:t>February </a:t>
          </a:r>
          <a:r>
            <a:rPr lang="en-US" sz="3400" i="1" kern="1200" dirty="0" smtClean="0"/>
            <a:t>19</a:t>
          </a:r>
          <a:endParaRPr lang="en-US" sz="3400" i="1" kern="1200" dirty="0"/>
        </a:p>
      </dsp:txBody>
      <dsp:txXfrm>
        <a:off x="733112" y="627056"/>
        <a:ext cx="4055636" cy="549287"/>
      </dsp:txXfrm>
    </dsp:sp>
    <dsp:sp modelId="{4749B793-C53C-6340-9BDC-D6C969BF0CE3}">
      <dsp:nvSpPr>
        <dsp:cNvPr id="0" name=""/>
        <dsp:cNvSpPr/>
      </dsp:nvSpPr>
      <dsp:spPr>
        <a:xfrm>
          <a:off x="5105404" y="685799"/>
          <a:ext cx="1139771" cy="45590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502</a:t>
          </a:r>
          <a:endParaRPr lang="en-US" sz="2900" kern="1200" dirty="0"/>
        </a:p>
      </dsp:txBody>
      <dsp:txXfrm>
        <a:off x="5333358" y="685799"/>
        <a:ext cx="683863" cy="455908"/>
      </dsp:txXfrm>
    </dsp:sp>
    <dsp:sp modelId="{C661E1B3-F153-324B-9C36-0636B0E2A87C}">
      <dsp:nvSpPr>
        <dsp:cNvPr id="0" name=""/>
        <dsp:cNvSpPr/>
      </dsp:nvSpPr>
      <dsp:spPr>
        <a:xfrm>
          <a:off x="458468" y="1253243"/>
          <a:ext cx="4609139" cy="549287"/>
        </a:xfrm>
        <a:prstGeom prst="chevron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Friday, </a:t>
          </a:r>
          <a:r>
            <a:rPr lang="en-US" sz="3400" i="1" kern="1200" dirty="0" smtClean="0"/>
            <a:t>February </a:t>
          </a:r>
          <a:r>
            <a:rPr lang="en-US" sz="3400" i="1" kern="1200" dirty="0" smtClean="0"/>
            <a:t>20</a:t>
          </a:r>
          <a:endParaRPr lang="en-US" sz="3400" i="1" kern="1200" dirty="0"/>
        </a:p>
      </dsp:txBody>
      <dsp:txXfrm>
        <a:off x="733112" y="1253243"/>
        <a:ext cx="4059852" cy="549287"/>
      </dsp:txXfrm>
    </dsp:sp>
    <dsp:sp modelId="{A75A41EA-8454-DB47-802C-8ED28E1DC109}">
      <dsp:nvSpPr>
        <dsp:cNvPr id="0" name=""/>
        <dsp:cNvSpPr/>
      </dsp:nvSpPr>
      <dsp:spPr>
        <a:xfrm>
          <a:off x="5105395" y="1295401"/>
          <a:ext cx="1139771" cy="455908"/>
        </a:xfrm>
        <a:prstGeom prst="chevron">
          <a:avLst/>
        </a:prstGeom>
        <a:solidFill>
          <a:srgbClr val="660066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506</a:t>
          </a:r>
          <a:endParaRPr lang="en-US" sz="2900" kern="1200" dirty="0"/>
        </a:p>
      </dsp:txBody>
      <dsp:txXfrm>
        <a:off x="5333349" y="1295401"/>
        <a:ext cx="683863" cy="455908"/>
      </dsp:txXfrm>
    </dsp:sp>
    <dsp:sp modelId="{82F22161-D5BF-844B-B433-B285BEA99D25}">
      <dsp:nvSpPr>
        <dsp:cNvPr id="0" name=""/>
        <dsp:cNvSpPr/>
      </dsp:nvSpPr>
      <dsp:spPr>
        <a:xfrm>
          <a:off x="6172198" y="685801"/>
          <a:ext cx="1139771" cy="455908"/>
        </a:xfrm>
        <a:prstGeom prst="chevron">
          <a:avLst/>
        </a:prstGeom>
        <a:solidFill>
          <a:srgbClr val="3366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551</a:t>
          </a:r>
          <a:endParaRPr lang="en-US" sz="2900" kern="1200" dirty="0"/>
        </a:p>
      </dsp:txBody>
      <dsp:txXfrm>
        <a:off x="6400152" y="685801"/>
        <a:ext cx="683863" cy="455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FEA6-F168-4469-AF84-7D6E9BE49616}" type="datetimeFigureOut">
              <a:rPr lang="en-US" smtClean="0"/>
              <a:pPr/>
              <a:t>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FC9E-37CD-48CD-B50B-981E41C5D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966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rgbClr val="008000"/>
            </a:solidFill>
          </a:ln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4900" b="1" dirty="0" smtClean="0">
                <a:solidFill>
                  <a:schemeClr val="bg1"/>
                </a:solidFill>
              </a:rPr>
              <a:t>What you are turning in NOW…</a:t>
            </a:r>
          </a:p>
          <a:p>
            <a:endParaRPr lang="en-US" sz="800" b="1" dirty="0" smtClean="0">
              <a:solidFill>
                <a:srgbClr val="008000"/>
              </a:solidFill>
            </a:endParaRPr>
          </a:p>
          <a:p>
            <a:endParaRPr lang="en-US" sz="800" b="1" dirty="0" smtClean="0">
              <a:solidFill>
                <a:srgbClr val="008000"/>
              </a:solidFill>
            </a:endParaRPr>
          </a:p>
          <a:p>
            <a:endParaRPr lang="en-US" sz="800" b="1" dirty="0">
              <a:solidFill>
                <a:srgbClr val="008000"/>
              </a:solidFill>
            </a:endParaRPr>
          </a:p>
          <a:p>
            <a:pPr algn="l"/>
            <a:endParaRPr lang="en-US" sz="800" b="1" dirty="0">
              <a:solidFill>
                <a:srgbClr val="008000"/>
              </a:solidFill>
              <a:effectLst>
                <a:glow rad="101600">
                  <a:schemeClr val="accent2">
                    <a:lumMod val="75000"/>
                    <a:alpha val="75000"/>
                  </a:schemeClr>
                </a:glow>
              </a:effectLst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  </a:t>
            </a:r>
            <a:r>
              <a:rPr lang="en-US" sz="41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Stapled </a:t>
            </a:r>
            <a:r>
              <a:rPr lang="en-US" sz="4100" b="1" dirty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and </a:t>
            </a:r>
            <a:r>
              <a:rPr lang="en-US" sz="4100" b="1" i="1" u="sng" dirty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IN ORDER:</a:t>
            </a:r>
            <a:endParaRPr lang="en-US" sz="4100" b="1" dirty="0">
              <a:solidFill>
                <a:srgbClr val="FF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algn="l"/>
            <a:r>
              <a:rPr lang="en-US" sz="40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75000"/>
                      <a:alpha val="75000"/>
                    </a:schemeClr>
                  </a:glow>
                </a:effectLst>
              </a:rPr>
              <a:t>	</a:t>
            </a:r>
            <a:r>
              <a:rPr lang="en-US" sz="37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Lab </a:t>
            </a:r>
            <a:r>
              <a:rPr lang="en-US" sz="3700" b="1" dirty="0">
                <a:solidFill>
                  <a:srgbClr val="FF0000"/>
                </a:solidFill>
                <a:latin typeface="Avenir Black"/>
                <a:cs typeface="Avenir Black"/>
              </a:rPr>
              <a:t>#1: Microscopic Observations</a:t>
            </a:r>
          </a:p>
          <a:p>
            <a:pPr lvl="2"/>
            <a:r>
              <a:rPr lang="en-US" sz="29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pre</a:t>
            </a:r>
            <a:r>
              <a:rPr lang="en-US" sz="2900" b="1" dirty="0">
                <a:solidFill>
                  <a:srgbClr val="FF0000"/>
                </a:solidFill>
                <a:latin typeface="Avenir Black"/>
                <a:cs typeface="Avenir Black"/>
              </a:rPr>
              <a:t>-Lab exercise </a:t>
            </a:r>
            <a:r>
              <a:rPr lang="en-US" sz="21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(man: 28–30; </a:t>
            </a:r>
            <a:r>
              <a:rPr lang="en-US" sz="2100" b="1" dirty="0" err="1" smtClean="0">
                <a:solidFill>
                  <a:srgbClr val="FF0000"/>
                </a:solidFill>
                <a:latin typeface="Avenir Black"/>
                <a:cs typeface="Avenir Black"/>
              </a:rPr>
              <a:t>pdf</a:t>
            </a:r>
            <a:r>
              <a:rPr lang="en-US" sz="21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: 6-8)</a:t>
            </a:r>
            <a:r>
              <a:rPr lang="en-US" sz="2900" b="1" dirty="0">
                <a:solidFill>
                  <a:srgbClr val="FF0000"/>
                </a:solidFill>
                <a:latin typeface="Avenir Black"/>
                <a:cs typeface="Avenir Black"/>
              </a:rPr>
              <a:t>, </a:t>
            </a:r>
            <a:endParaRPr lang="en-US" sz="2900" b="1" dirty="0" smtClean="0">
              <a:solidFill>
                <a:srgbClr val="FF0000"/>
              </a:solidFill>
              <a:latin typeface="Avenir Black"/>
              <a:cs typeface="Avenir Black"/>
            </a:endParaRPr>
          </a:p>
          <a:p>
            <a:pPr lvl="2"/>
            <a:r>
              <a:rPr lang="en-US" sz="29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lab activity and Microscopy </a:t>
            </a:r>
            <a:r>
              <a:rPr lang="en-US" sz="21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(man: 31&amp;32; </a:t>
            </a:r>
            <a:r>
              <a:rPr lang="en-US" sz="2100" b="1" dirty="0" err="1" smtClean="0">
                <a:solidFill>
                  <a:srgbClr val="FF0000"/>
                </a:solidFill>
                <a:latin typeface="Avenir Black"/>
                <a:cs typeface="Avenir Black"/>
              </a:rPr>
              <a:t>pdf</a:t>
            </a:r>
            <a:r>
              <a:rPr lang="en-US" sz="21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: 9&amp;10)</a:t>
            </a:r>
            <a:endParaRPr lang="en-US" sz="2100" b="1" dirty="0">
              <a:solidFill>
                <a:srgbClr val="FF0000"/>
              </a:solidFill>
              <a:latin typeface="Avenir Black"/>
              <a:cs typeface="Avenir Black"/>
            </a:endParaRPr>
          </a:p>
          <a:p>
            <a:pPr algn="l"/>
            <a:endParaRPr lang="en-US" sz="2100" b="1" dirty="0" smtClean="0">
              <a:solidFill>
                <a:srgbClr val="FF0000"/>
              </a:solidFill>
              <a:effectLst>
                <a:glow rad="101600">
                  <a:schemeClr val="accent2">
                    <a:lumMod val="75000"/>
                    <a:alpha val="75000"/>
                  </a:schemeClr>
                </a:glow>
              </a:effectLst>
            </a:endParaRPr>
          </a:p>
          <a:p>
            <a:pPr algn="l"/>
            <a:r>
              <a:rPr lang="en-US" sz="40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75000"/>
                      <a:alpha val="75000"/>
                    </a:schemeClr>
                  </a:glow>
                </a:effectLst>
              </a:rPr>
              <a:t>   </a:t>
            </a:r>
            <a:r>
              <a:rPr lang="en-US" sz="41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Completed </a:t>
            </a:r>
            <a:r>
              <a:rPr lang="en-US" sz="4100" b="1" dirty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but NOT to tear/cut out</a:t>
            </a:r>
            <a:r>
              <a:rPr lang="en-US" sz="41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:</a:t>
            </a:r>
            <a:endParaRPr lang="en-US" sz="4100" dirty="0">
              <a:solidFill>
                <a:srgbClr val="FF0000"/>
              </a:solidFill>
              <a:latin typeface="Avenir Black"/>
              <a:cs typeface="Avenir Black"/>
            </a:endParaRPr>
          </a:p>
          <a:p>
            <a:pPr algn="l"/>
            <a:r>
              <a:rPr lang="en-US" sz="33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	</a:t>
            </a:r>
            <a:r>
              <a:rPr lang="en-US" sz="37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Lab </a:t>
            </a:r>
            <a:r>
              <a:rPr lang="en-US" sz="3700" b="1" dirty="0">
                <a:solidFill>
                  <a:srgbClr val="FF0000"/>
                </a:solidFill>
                <a:latin typeface="Avenir Black"/>
                <a:cs typeface="Avenir Black"/>
              </a:rPr>
              <a:t>#2: The </a:t>
            </a:r>
            <a:r>
              <a:rPr lang="en-US" sz="37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Scientific Method</a:t>
            </a:r>
          </a:p>
          <a:p>
            <a:pPr lvl="2"/>
            <a:r>
              <a:rPr lang="en-US" sz="2900" b="1" dirty="0">
                <a:solidFill>
                  <a:srgbClr val="FF0000"/>
                </a:solidFill>
                <a:latin typeface="Avenir Black"/>
                <a:cs typeface="Avenir Black"/>
              </a:rPr>
              <a:t>p</a:t>
            </a:r>
            <a:r>
              <a:rPr lang="en-US" sz="29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re</a:t>
            </a:r>
            <a:r>
              <a:rPr lang="en-US" sz="2900" b="1" dirty="0">
                <a:solidFill>
                  <a:srgbClr val="FF0000"/>
                </a:solidFill>
                <a:latin typeface="Avenir Black"/>
                <a:cs typeface="Avenir Black"/>
              </a:rPr>
              <a:t>-Lab </a:t>
            </a:r>
            <a:r>
              <a:rPr lang="en-US" sz="29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exercise </a:t>
            </a:r>
            <a:r>
              <a:rPr lang="en-US" sz="21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(man: 41&amp;42, </a:t>
            </a:r>
            <a:r>
              <a:rPr lang="en-US" sz="2100" b="1" dirty="0" err="1" smtClean="0">
                <a:solidFill>
                  <a:srgbClr val="FF0000"/>
                </a:solidFill>
                <a:latin typeface="Avenir Black"/>
                <a:cs typeface="Avenir Black"/>
              </a:rPr>
              <a:t>pdf</a:t>
            </a:r>
            <a:r>
              <a:rPr lang="en-US" sz="21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: 22&amp;23) </a:t>
            </a:r>
          </a:p>
          <a:p>
            <a:pPr lvl="2"/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04800" y="62484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2000" b="1" dirty="0">
                <a:solidFill>
                  <a:srgbClr val="FF0000"/>
                </a:solidFill>
              </a:rPr>
              <a:t>You can expect to have Lab #1 back next week</a:t>
            </a:r>
          </a:p>
        </p:txBody>
      </p:sp>
    </p:spTree>
    <p:extLst>
      <p:ext uri="{BB962C8B-B14F-4D97-AF65-F5344CB8AC3E}">
        <p14:creationId xmlns:p14="http://schemas.microsoft.com/office/powerpoint/2010/main" val="139572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(Chi Square) – Goodness of Fit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Advantages:</a:t>
            </a:r>
            <a:endParaRPr lang="en-US" dirty="0"/>
          </a:p>
          <a:p>
            <a:pPr lvl="0"/>
            <a:r>
              <a:rPr lang="en-US" dirty="0"/>
              <a:t>Can be used to test the difference between an actual sample (actual data) and hypothetical expectations (expected outcome from a hypothesis) </a:t>
            </a:r>
            <a:endParaRPr lang="en-US" dirty="0" smtClean="0"/>
          </a:p>
          <a:p>
            <a:pPr lvl="0"/>
            <a:r>
              <a:rPr lang="en-US" dirty="0" smtClean="0"/>
              <a:t>Used to test </a:t>
            </a:r>
            <a:r>
              <a:rPr lang="en-US" dirty="0"/>
              <a:t>the difference between what you expect to find from an experiment, and what you actually find from an experiment </a:t>
            </a:r>
          </a:p>
          <a:p>
            <a:pPr lvl="0"/>
            <a:r>
              <a:rPr lang="en-US" dirty="0"/>
              <a:t>Examine differences in data between categories </a:t>
            </a:r>
          </a:p>
          <a:p>
            <a:pPr lvl="0"/>
            <a:r>
              <a:rPr lang="en-US" dirty="0"/>
              <a:t>Very easy to calculate!!!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Disadvantages</a:t>
            </a:r>
            <a:r>
              <a:rPr lang="en-US" b="1" dirty="0"/>
              <a:t>:</a:t>
            </a:r>
            <a:endParaRPr lang="en-US" dirty="0"/>
          </a:p>
          <a:p>
            <a:pPr lvl="0"/>
            <a:r>
              <a:rPr lang="en-US" dirty="0"/>
              <a:t>Can only be used on raw data that is counted (cannot be used for measurements, proportions or percentages)</a:t>
            </a:r>
          </a:p>
          <a:p>
            <a:pPr lvl="0"/>
            <a:r>
              <a:rPr lang="en-US" dirty="0"/>
              <a:t>A type of nonparametric statistics and is not as powerful as other types of statistical methods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4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10380"/>
            <a:ext cx="2992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Χ</a:t>
            </a:r>
            <a:r>
              <a:rPr lang="en-US" sz="2800" b="1" baseline="30000" dirty="0"/>
              <a:t>2 </a:t>
            </a:r>
            <a:r>
              <a:rPr lang="en-US" sz="2800" b="1" dirty="0"/>
              <a:t>(Chi Square)</a:t>
            </a:r>
            <a:r>
              <a:rPr lang="en-US" sz="2800" dirty="0"/>
              <a:t> = ∑ </a:t>
            </a:r>
            <a:endParaRPr lang="en-US" sz="2800" dirty="0">
              <a:effectLst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0" y="1573213"/>
            <a:ext cx="6400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408000"/>
                </a:solidFill>
                <a:effectLst/>
                <a:latin typeface="Calibri" pitchFamily="34" charset="0"/>
              </a:rPr>
              <a:t>Observed Frequency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Expected Frequency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  <a:r>
              <a:rPr kumimoji="0" lang="en-US" sz="24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Expected Frequency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3048000" y="1371600"/>
            <a:ext cx="5923106" cy="1066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3528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∑ = expression of a sum of values of variables</a:t>
            </a:r>
          </a:p>
          <a:p>
            <a:r>
              <a:rPr lang="en-US" sz="2800" i="1" dirty="0" smtClean="0"/>
              <a:t> </a:t>
            </a:r>
          </a:p>
          <a:p>
            <a:r>
              <a:rPr lang="en-US" sz="2800" b="1" i="1" dirty="0" smtClean="0">
                <a:solidFill>
                  <a:srgbClr val="408000"/>
                </a:solidFill>
              </a:rPr>
              <a:t>Observed frequency </a:t>
            </a:r>
            <a:r>
              <a:rPr lang="en-US" sz="2800" i="1" dirty="0" smtClean="0"/>
              <a:t>= </a:t>
            </a:r>
            <a:r>
              <a:rPr lang="en-US" sz="2800" i="1" dirty="0" smtClean="0">
                <a:solidFill>
                  <a:srgbClr val="408000"/>
                </a:solidFill>
              </a:rPr>
              <a:t>actual data that is observed</a:t>
            </a:r>
          </a:p>
          <a:p>
            <a:endParaRPr lang="en-US" sz="2800" i="1" dirty="0" smtClean="0"/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Expected frequency </a:t>
            </a:r>
            <a:r>
              <a:rPr lang="en-US" sz="2800" i="1" dirty="0" smtClean="0"/>
              <a:t>= </a:t>
            </a:r>
            <a:r>
              <a:rPr lang="en-US" sz="2800" i="1" dirty="0" smtClean="0">
                <a:solidFill>
                  <a:srgbClr val="FF0000"/>
                </a:solidFill>
              </a:rPr>
              <a:t>data that is expected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Symbol" pitchFamily="18" charset="2"/>
              </a:rPr>
              <a:t>c</a:t>
            </a:r>
            <a:r>
              <a:rPr lang="en-US" baseline="30000" smtClean="0"/>
              <a:t>2</a:t>
            </a:r>
            <a:r>
              <a:rPr lang="en-US" smtClean="0"/>
              <a:t> (Chi Square) – Goodness of Fit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6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Hypothesis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Pillbugs are not attracted to or repelled by dark (Null hypothesis)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49469"/>
              </p:ext>
            </p:extLst>
          </p:nvPr>
        </p:nvGraphicFramePr>
        <p:xfrm>
          <a:off x="381000" y="2194558"/>
          <a:ext cx="8458198" cy="344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6240"/>
                <a:gridCol w="1568546"/>
                <a:gridCol w="1568546"/>
                <a:gridCol w="1339268"/>
                <a:gridCol w="844744"/>
                <a:gridCol w="1025427"/>
                <a:gridCol w="1025427"/>
              </a:tblGrid>
              <a:tr h="191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Observed Number 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3200" b="1" u="sng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Probability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Expected Number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3200" b="1" u="sng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r>
                        <a:rPr lang="en-US" sz="2400" u="none" strike="noStrike" baseline="30000" dirty="0">
                          <a:effectLst/>
                        </a:rPr>
                        <a:t>2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(</a:t>
                      </a:r>
                      <a:r>
                        <a:rPr lang="en-US" sz="2400" b="1" u="sng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sng" dirty="0">
                          <a:effectLst/>
                        </a:rPr>
                        <a:t>-</a:t>
                      </a: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sng" dirty="0">
                          <a:effectLst/>
                        </a:rPr>
                        <a:t>)</a:t>
                      </a:r>
                      <a:r>
                        <a:rPr lang="en-US" sz="2400" u="sng" baseline="30000" dirty="0">
                          <a:effectLst/>
                        </a:rPr>
                        <a:t>2</a:t>
                      </a:r>
                      <a:endParaRPr lang="en-US" sz="3200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</a:rPr>
                        <a:t>Dark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</a:rPr>
                        <a:t> </a:t>
                      </a:r>
                      <a:endParaRPr lang="en-US" sz="2400" b="0" u="sng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baseline="0" dirty="0" smtClean="0"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=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Data:</a:t>
            </a:r>
            <a:endParaRPr lang="en-US" i="1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Expected ratio </a:t>
            </a:r>
            <a:r>
              <a:rPr lang="en-US" i="1" dirty="0" smtClean="0"/>
              <a:t>of light/dark = 10/10</a:t>
            </a:r>
            <a:endParaRPr lang="en-US" i="1" dirty="0"/>
          </a:p>
          <a:p>
            <a:r>
              <a:rPr lang="en-US" b="1" i="1" dirty="0" smtClean="0">
                <a:solidFill>
                  <a:srgbClr val="408000"/>
                </a:solidFill>
              </a:rPr>
              <a:t>Observed ratio </a:t>
            </a:r>
            <a:r>
              <a:rPr lang="en-US" i="1" dirty="0" smtClean="0"/>
              <a:t>of light/dark= 8/12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So what does this </a:t>
            </a:r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value mean???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Hypothesis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Pillbugs are not attracted to or repelled by dark (Null hypothesis)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17720"/>
              </p:ext>
            </p:extLst>
          </p:nvPr>
        </p:nvGraphicFramePr>
        <p:xfrm>
          <a:off x="381000" y="2194558"/>
          <a:ext cx="8458198" cy="344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6240"/>
                <a:gridCol w="1568546"/>
                <a:gridCol w="1568546"/>
                <a:gridCol w="1339268"/>
                <a:gridCol w="844744"/>
                <a:gridCol w="1025427"/>
                <a:gridCol w="1025427"/>
              </a:tblGrid>
              <a:tr h="191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8000"/>
                          </a:solidFill>
                          <a:effectLst/>
                        </a:rPr>
                        <a:t>Observed Number </a:t>
                      </a: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0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Probability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Expected Number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r>
                        <a:rPr lang="en-US" sz="2400" u="none" strike="noStrike" baseline="30000" dirty="0">
                          <a:effectLst/>
                        </a:rPr>
                        <a:t>2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(</a:t>
                      </a:r>
                      <a:r>
                        <a:rPr lang="en-US" sz="2400" b="1" u="sng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sng" dirty="0">
                          <a:effectLst/>
                        </a:rPr>
                        <a:t>-</a:t>
                      </a: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sng" dirty="0">
                          <a:effectLst/>
                        </a:rPr>
                        <a:t>)</a:t>
                      </a:r>
                      <a:r>
                        <a:rPr lang="en-US" sz="2400" u="sng" baseline="30000" dirty="0">
                          <a:effectLst/>
                        </a:rPr>
                        <a:t>2</a:t>
                      </a:r>
                      <a:endParaRPr lang="en-US" sz="3200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8</a:t>
                      </a:r>
                      <a:endParaRPr lang="en-US" sz="2400" b="1" u="none" dirty="0">
                        <a:solidFill>
                          <a:srgbClr val="008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-2</a:t>
                      </a:r>
                      <a:endParaRPr lang="en-US" sz="2400" b="1" u="none" dirty="0">
                        <a:solidFill>
                          <a:srgbClr val="000000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endParaRPr lang="en-US" sz="2400" b="1" u="none" dirty="0">
                        <a:solidFill>
                          <a:srgbClr val="000000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000000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2400" b="1" u="none" dirty="0">
                        <a:solidFill>
                          <a:srgbClr val="000000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</a:rPr>
                        <a:t>Dark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12</a:t>
                      </a:r>
                      <a:endParaRPr lang="en-US" sz="2400" b="1" u="none" dirty="0">
                        <a:solidFill>
                          <a:srgbClr val="008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50%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endParaRPr lang="en-US" sz="2400" b="1" u="none" dirty="0">
                        <a:solidFill>
                          <a:srgbClr val="000000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</a:t>
                      </a:r>
                      <a:endParaRPr lang="en-US" sz="2400" b="1" u="none" dirty="0">
                        <a:solidFill>
                          <a:srgbClr val="000000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000000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2400" b="1" u="none" dirty="0">
                        <a:solidFill>
                          <a:srgbClr val="000000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</a:rPr>
                        <a:t> </a:t>
                      </a:r>
                      <a:endParaRPr lang="en-US" sz="2400" b="0" u="sng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=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3200" b="1" u="sng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Data:</a:t>
            </a:r>
            <a:endParaRPr lang="en-US" i="1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Expected ratio </a:t>
            </a:r>
            <a:r>
              <a:rPr lang="en-US" i="1" dirty="0" smtClean="0"/>
              <a:t>of light/dark = 10/10</a:t>
            </a:r>
            <a:endParaRPr lang="en-US" i="1" dirty="0"/>
          </a:p>
          <a:p>
            <a:r>
              <a:rPr lang="en-US" b="1" i="1" dirty="0" smtClean="0">
                <a:solidFill>
                  <a:srgbClr val="408000"/>
                </a:solidFill>
              </a:rPr>
              <a:t>Observed ratio </a:t>
            </a:r>
            <a:r>
              <a:rPr lang="en-US" i="1" dirty="0" smtClean="0"/>
              <a:t>of light/dark= 8/12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So what does this </a:t>
            </a:r>
            <a:r>
              <a:rPr lang="en-US" sz="2400" b="1" i="1" dirty="0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2400" b="1" i="1" baseline="30000" dirty="0" smtClean="0">
                <a:solidFill>
                  <a:srgbClr val="00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value mean???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4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3050" y="-552450"/>
            <a:ext cx="60579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9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Interpretation of the value is base on </a:t>
            </a:r>
            <a:r>
              <a:rPr lang="en-US" b="1" dirty="0" smtClean="0">
                <a:latin typeface="Symbol" pitchFamily="18" charset="2"/>
              </a:rPr>
              <a:t>c</a:t>
            </a:r>
            <a:r>
              <a:rPr lang="en-US" b="1" baseline="30000" dirty="0" smtClean="0"/>
              <a:t>2</a:t>
            </a:r>
            <a:r>
              <a:rPr lang="en-US" b="1" dirty="0" smtClean="0"/>
              <a:t> Distribution Table:</a:t>
            </a:r>
          </a:p>
          <a:p>
            <a:pPr algn="just"/>
            <a:endParaRPr lang="en-US" b="1" dirty="0"/>
          </a:p>
          <a:p>
            <a:r>
              <a:rPr lang="en-US" b="1" dirty="0" err="1"/>
              <a:t>df</a:t>
            </a:r>
            <a:r>
              <a:rPr lang="en-US" b="1" dirty="0"/>
              <a:t> (degrees of freedom)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= </a:t>
            </a:r>
            <a:r>
              <a:rPr lang="en-US" dirty="0"/>
              <a:t># of parameters/value that are allowed to </a:t>
            </a:r>
            <a:r>
              <a:rPr lang="en-US" dirty="0" smtClean="0"/>
              <a:t>vary</a:t>
            </a:r>
            <a:endParaRPr lang="en-US" dirty="0"/>
          </a:p>
          <a:p>
            <a:r>
              <a:rPr lang="en-US" dirty="0" smtClean="0"/>
              <a:t>= </a:t>
            </a:r>
            <a:r>
              <a:rPr lang="en-US" dirty="0"/>
              <a:t>(number of classes – 1)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p-value (probability)</a:t>
            </a:r>
            <a:r>
              <a:rPr lang="en-US" dirty="0"/>
              <a:t> = expresses whether the differences between what is observed and what is expected is due to </a:t>
            </a:r>
            <a:r>
              <a:rPr lang="en-US" dirty="0" smtClean="0"/>
              <a:t>chance</a:t>
            </a:r>
          </a:p>
          <a:p>
            <a:endParaRPr lang="en-US" b="1" i="1" dirty="0"/>
          </a:p>
          <a:p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n </a:t>
            </a:r>
            <a:r>
              <a:rPr lang="en-US" i="1" dirty="0">
                <a:solidFill>
                  <a:srgbClr val="FF0000"/>
                </a:solidFill>
              </a:rPr>
              <a:t>most cases a p-value less than 5% (p&lt;0.05) describes statistical difference between what is observed and what is </a:t>
            </a:r>
            <a:r>
              <a:rPr lang="en-US" i="1" dirty="0" smtClean="0">
                <a:solidFill>
                  <a:srgbClr val="FF0000"/>
                </a:solidFill>
              </a:rPr>
              <a:t>expected.</a:t>
            </a:r>
            <a:endParaRPr lang="en-US" b="1" dirty="0"/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Hypothesis: </a:t>
            </a:r>
            <a:r>
              <a:rPr lang="en-US" b="1" dirty="0" smtClean="0">
                <a:solidFill>
                  <a:srgbClr val="FF0000"/>
                </a:solidFill>
              </a:rPr>
              <a:t>Pillbugs are not attracted to or repelled by dark (Null hypothesis)</a:t>
            </a:r>
            <a:endParaRPr lang="en-US" dirty="0" smtClean="0"/>
          </a:p>
          <a:p>
            <a:pPr algn="just"/>
            <a:endParaRPr lang="en-US" b="1" dirty="0"/>
          </a:p>
          <a:p>
            <a:r>
              <a:rPr lang="en-US" b="1" dirty="0"/>
              <a:t>QUESTIONS</a:t>
            </a:r>
            <a:r>
              <a:rPr lang="en-US" b="1" dirty="0" smtClean="0"/>
              <a:t>: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Is there a difference between the number of pillbugs in the light/dark we predicted, and the actual number of pillbugs in the light/dark we observed</a:t>
            </a:r>
            <a:r>
              <a:rPr lang="en-US" b="1" dirty="0" smtClean="0"/>
              <a:t>?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Should be reject or accept our hypothesis? </a:t>
            </a:r>
          </a:p>
          <a:p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No.  The p-value is greater than 5%.  There is no statistical difference between the hypothesis and the observation.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715000"/>
            <a:ext cx="9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ACCEPT!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5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46757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Hypothesis: </a:t>
            </a:r>
            <a:r>
              <a:rPr lang="en-US" sz="2400" b="1" dirty="0" smtClean="0">
                <a:solidFill>
                  <a:srgbClr val="FF0000"/>
                </a:solidFill>
              </a:rPr>
              <a:t>Pillbugs are attracted to the dark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u="sng" dirty="0" smtClean="0"/>
              <a:t>Experimental Design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Subject: </a:t>
            </a:r>
            <a:r>
              <a:rPr lang="en-US" sz="2400" dirty="0" smtClean="0"/>
              <a:t>20 pillbugs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Experimental Variable: </a:t>
            </a:r>
            <a:r>
              <a:rPr lang="en-US" sz="2400" dirty="0" smtClean="0"/>
              <a:t>Shaded part of the pan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Controlled Variable: </a:t>
            </a:r>
            <a:r>
              <a:rPr lang="en-US" sz="2400" dirty="0" smtClean="0"/>
              <a:t>Metal pan, atmosphere is dry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Dependent Variable: </a:t>
            </a:r>
            <a:r>
              <a:rPr lang="en-US" sz="2400" dirty="0" smtClean="0"/>
              <a:t>Migration to the dark part of the pan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Expected/Predicted Result: </a:t>
            </a:r>
          </a:p>
          <a:p>
            <a:pPr algn="just"/>
            <a:r>
              <a:rPr lang="en-US" sz="2400" dirty="0" smtClean="0"/>
              <a:t>All of the pillbugs will stay in the “dark” part of the pan.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Observed Result:</a:t>
            </a:r>
          </a:p>
          <a:p>
            <a:pPr algn="just"/>
            <a:endParaRPr lang="en-US" sz="2400" b="1" dirty="0" smtClean="0"/>
          </a:p>
          <a:p>
            <a:pPr algn="just"/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14600" y="5791200"/>
            <a:ext cx="648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pillbugs went to the light part, 12 pillbugs went to the dark part.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Hypothesis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rgbClr val="FF0000"/>
                </a:solidFill>
              </a:rPr>
              <a:t> Pillbugs are attracted to the dark.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93829"/>
              </p:ext>
            </p:extLst>
          </p:nvPr>
        </p:nvGraphicFramePr>
        <p:xfrm>
          <a:off x="381000" y="2194558"/>
          <a:ext cx="8458198" cy="344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6240"/>
                <a:gridCol w="1568546"/>
                <a:gridCol w="1568546"/>
                <a:gridCol w="1339268"/>
                <a:gridCol w="844744"/>
                <a:gridCol w="1025427"/>
                <a:gridCol w="1025427"/>
              </a:tblGrid>
              <a:tr h="191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Observed Number </a:t>
                      </a: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Probability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Expected Number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r>
                        <a:rPr lang="en-US" sz="2400" u="none" strike="noStrike" baseline="30000" dirty="0">
                          <a:effectLst/>
                        </a:rPr>
                        <a:t>2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(</a:t>
                      </a:r>
                      <a:r>
                        <a:rPr lang="en-US" sz="2400" b="1" u="sng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sng" dirty="0">
                          <a:effectLst/>
                        </a:rPr>
                        <a:t>-</a:t>
                      </a: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sng" dirty="0">
                          <a:effectLst/>
                        </a:rPr>
                        <a:t>)</a:t>
                      </a:r>
                      <a:r>
                        <a:rPr lang="en-US" sz="2400" u="sng" baseline="30000" dirty="0">
                          <a:effectLst/>
                        </a:rPr>
                        <a:t>2</a:t>
                      </a:r>
                      <a:endParaRPr lang="en-US" sz="3200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 smtClean="0">
                          <a:effectLst/>
                          <a:latin typeface="+mj-lt"/>
                        </a:rPr>
                        <a:t>0</a:t>
                      </a: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</a:rPr>
                        <a:t>Dark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 smtClean="0">
                          <a:effectLst/>
                          <a:latin typeface="+mj-lt"/>
                        </a:rPr>
                        <a:t>100</a:t>
                      </a: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</a:rPr>
                        <a:t> </a:t>
                      </a:r>
                      <a:endParaRPr lang="en-US" sz="2400" b="0" u="sng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baseline="0" dirty="0" smtClean="0"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=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Data:</a:t>
            </a:r>
            <a:endParaRPr lang="en-US" i="1" dirty="0"/>
          </a:p>
          <a:p>
            <a:r>
              <a:rPr lang="en-US" i="1" dirty="0" smtClean="0"/>
              <a:t>Expected ratio of light/dark = 0/20</a:t>
            </a:r>
            <a:endParaRPr lang="en-US" i="1" dirty="0"/>
          </a:p>
          <a:p>
            <a:r>
              <a:rPr lang="en-US" i="1" dirty="0" smtClean="0"/>
              <a:t>Observed ratio of light/dark= 8/12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So what does this </a:t>
            </a:r>
            <a:r>
              <a:rPr lang="en-US" sz="2400" b="1" i="1" dirty="0" smtClean="0">
                <a:latin typeface="Symbol" pitchFamily="18" charset="2"/>
              </a:rPr>
              <a:t>c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value mean???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Hypothesis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Pillbugs are attracted to the dark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96317"/>
              </p:ext>
            </p:extLst>
          </p:nvPr>
        </p:nvGraphicFramePr>
        <p:xfrm>
          <a:off x="381000" y="2194558"/>
          <a:ext cx="8458198" cy="344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6240"/>
                <a:gridCol w="1568546"/>
                <a:gridCol w="1568546"/>
                <a:gridCol w="1339268"/>
                <a:gridCol w="844744"/>
                <a:gridCol w="1025427"/>
                <a:gridCol w="1025427"/>
              </a:tblGrid>
              <a:tr h="1913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Observed Number </a:t>
                      </a: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Expected Probability</a:t>
                      </a:r>
                      <a:endParaRPr lang="en-US" sz="3200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3200" b="1" u="sng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Expected Number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(</a:t>
                      </a:r>
                      <a:r>
                        <a:rPr lang="en-US" sz="2400" b="1" u="none" strike="noStrike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none" strike="noStrike" dirty="0">
                          <a:effectLst/>
                        </a:rPr>
                        <a:t>)</a:t>
                      </a:r>
                      <a:r>
                        <a:rPr lang="en-US" sz="2400" u="none" strike="noStrike" baseline="30000" dirty="0">
                          <a:effectLst/>
                        </a:rPr>
                        <a:t>2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(</a:t>
                      </a:r>
                      <a:r>
                        <a:rPr lang="en-US" sz="2400" b="1" u="sng" dirty="0">
                          <a:solidFill>
                            <a:srgbClr val="408000"/>
                          </a:solidFill>
                          <a:effectLst/>
                        </a:rPr>
                        <a:t>O</a:t>
                      </a:r>
                      <a:r>
                        <a:rPr lang="en-US" sz="2400" u="sng" dirty="0">
                          <a:effectLst/>
                        </a:rPr>
                        <a:t>-</a:t>
                      </a: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u="sng" dirty="0">
                          <a:effectLst/>
                        </a:rPr>
                        <a:t>)</a:t>
                      </a:r>
                      <a:r>
                        <a:rPr lang="en-US" sz="2400" u="sng" baseline="30000" dirty="0">
                          <a:effectLst/>
                        </a:rPr>
                        <a:t>2</a:t>
                      </a:r>
                      <a:endParaRPr lang="en-US" sz="3200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3200" b="1" u="sng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408000"/>
                          </a:solidFill>
                          <a:effectLst/>
                          <a:latin typeface="+mj-lt"/>
                        </a:rPr>
                        <a:t> 8</a:t>
                      </a:r>
                      <a:endParaRPr lang="en-US" sz="2400" b="1" u="none" dirty="0">
                        <a:solidFill>
                          <a:srgbClr val="408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 smtClean="0">
                          <a:effectLst/>
                          <a:latin typeface="+mj-lt"/>
                        </a:rPr>
                        <a:t>0%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</a:t>
                      </a:r>
                      <a:endParaRPr lang="en-US" sz="2400" b="1" u="none" dirty="0">
                        <a:solidFill>
                          <a:schemeClr val="tx1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64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endParaRPr lang="en-US" sz="2400" b="1" u="none" dirty="0">
                        <a:solidFill>
                          <a:schemeClr val="tx1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chemeClr val="tx1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2400" b="1" u="none" dirty="0">
                        <a:solidFill>
                          <a:schemeClr val="tx1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effectLst/>
                        </a:rPr>
                        <a:t>Dark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rgbClr val="408000"/>
                          </a:solidFill>
                          <a:effectLst/>
                          <a:latin typeface="+mj-lt"/>
                        </a:rPr>
                        <a:t> 12</a:t>
                      </a:r>
                      <a:endParaRPr lang="en-US" sz="2400" b="1" u="none" dirty="0">
                        <a:solidFill>
                          <a:srgbClr val="408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 smtClean="0">
                          <a:effectLst/>
                          <a:latin typeface="+mj-lt"/>
                        </a:rPr>
                        <a:t>100</a:t>
                      </a:r>
                      <a:r>
                        <a:rPr lang="en-US" sz="2400" b="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2400" b="0" u="none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b="1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-8</a:t>
                      </a:r>
                      <a:endParaRPr lang="en-US" sz="2400" b="1" u="none" dirty="0">
                        <a:solidFill>
                          <a:schemeClr val="tx1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64</a:t>
                      </a:r>
                      <a:endParaRPr lang="en-US" sz="2400" b="1" u="none" dirty="0">
                        <a:solidFill>
                          <a:schemeClr val="tx1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solidFill>
                            <a:schemeClr val="tx1"/>
                          </a:solidFill>
                          <a:effectLst>
                            <a:outerShdw blurRad="50800" dist="50800" dir="2082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2400" b="1" u="none" dirty="0">
                        <a:solidFill>
                          <a:schemeClr val="tx1"/>
                        </a:solidFill>
                        <a:effectLst>
                          <a:outerShdw blurRad="50800" dist="50800" dir="2082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 dirty="0">
                          <a:effectLst/>
                        </a:rPr>
                        <a:t> </a:t>
                      </a:r>
                      <a:endParaRPr lang="en-US" sz="2400" b="0" u="sng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3200" b="1" u="sng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 smtClean="0"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= </a:t>
                      </a:r>
                      <a:r>
                        <a:rPr lang="en-US" sz="24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3.2</a:t>
                      </a:r>
                      <a:endParaRPr lang="en-US" sz="3200" b="1" u="sng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Data:</a:t>
            </a:r>
            <a:endParaRPr lang="en-US" i="1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Expected ratio </a:t>
            </a:r>
            <a:r>
              <a:rPr lang="en-US" i="1" dirty="0" smtClean="0"/>
              <a:t>of light/dark = 0/20</a:t>
            </a:r>
            <a:endParaRPr lang="en-US" i="1" dirty="0"/>
          </a:p>
          <a:p>
            <a:r>
              <a:rPr lang="en-US" b="1" i="1" dirty="0" smtClean="0">
                <a:solidFill>
                  <a:srgbClr val="408000"/>
                </a:solidFill>
              </a:rPr>
              <a:t>Observed ratio </a:t>
            </a:r>
            <a:r>
              <a:rPr lang="en-US" i="1" dirty="0" smtClean="0"/>
              <a:t>of light/dark= 8/12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So what does this </a:t>
            </a:r>
            <a:r>
              <a:rPr lang="en-US" sz="2400" b="1" i="1" dirty="0" smtClean="0">
                <a:latin typeface="Symbol" pitchFamily="18" charset="2"/>
              </a:rPr>
              <a:t>c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value mean???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2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Interpretation of the value is base on </a:t>
            </a:r>
            <a:r>
              <a:rPr lang="en-US" b="1" dirty="0" smtClean="0">
                <a:latin typeface="Symbol" pitchFamily="18" charset="2"/>
              </a:rPr>
              <a:t>c</a:t>
            </a:r>
            <a:r>
              <a:rPr lang="en-US" b="1" baseline="30000" dirty="0" smtClean="0"/>
              <a:t>2</a:t>
            </a:r>
            <a:r>
              <a:rPr lang="en-US" b="1" dirty="0" smtClean="0"/>
              <a:t> Distribution Table:</a:t>
            </a:r>
          </a:p>
          <a:p>
            <a:pPr algn="just"/>
            <a:endParaRPr lang="en-US" b="1" dirty="0"/>
          </a:p>
          <a:p>
            <a:r>
              <a:rPr lang="en-US" b="1" dirty="0" err="1"/>
              <a:t>df</a:t>
            </a:r>
            <a:r>
              <a:rPr lang="en-US" b="1" dirty="0"/>
              <a:t> (degrees of freedom)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= </a:t>
            </a:r>
            <a:r>
              <a:rPr lang="en-US" dirty="0"/>
              <a:t># of parameters/value that are allowed to </a:t>
            </a:r>
            <a:r>
              <a:rPr lang="en-US" dirty="0" smtClean="0"/>
              <a:t>vary</a:t>
            </a:r>
            <a:endParaRPr lang="en-US" dirty="0"/>
          </a:p>
          <a:p>
            <a:r>
              <a:rPr lang="en-US" dirty="0" smtClean="0"/>
              <a:t>= </a:t>
            </a:r>
            <a:r>
              <a:rPr lang="en-US" dirty="0"/>
              <a:t>(number of classes – 1)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p-value (probability)</a:t>
            </a:r>
            <a:r>
              <a:rPr lang="en-US" dirty="0"/>
              <a:t> = expresses whether the differences between what is observed and what is expected is due to </a:t>
            </a:r>
            <a:r>
              <a:rPr lang="en-US" dirty="0" smtClean="0"/>
              <a:t>chance</a:t>
            </a:r>
          </a:p>
          <a:p>
            <a:endParaRPr lang="en-US" b="1" i="1" dirty="0"/>
          </a:p>
          <a:p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n </a:t>
            </a:r>
            <a:r>
              <a:rPr lang="en-US" i="1" dirty="0">
                <a:solidFill>
                  <a:srgbClr val="FF0000"/>
                </a:solidFill>
              </a:rPr>
              <a:t>most cases a p-value less than 5% (p&lt;0.05) describes statistical difference between what is observed and what is </a:t>
            </a:r>
            <a:r>
              <a:rPr lang="en-US" i="1" dirty="0" smtClean="0">
                <a:solidFill>
                  <a:srgbClr val="FF0000"/>
                </a:solidFill>
              </a:rPr>
              <a:t>expected.</a:t>
            </a:r>
            <a:endParaRPr lang="en-US" b="1" dirty="0"/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Hypothesis: </a:t>
            </a:r>
            <a:r>
              <a:rPr lang="en-US" b="1" dirty="0" smtClean="0">
                <a:solidFill>
                  <a:srgbClr val="FF0000"/>
                </a:solidFill>
              </a:rPr>
              <a:t>Pillbugs are attracted to the dark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QUESTIONS: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Is there a difference between the number of pillbugs in the light/dark we predicted, and the actual number of pillbugs in the light/dark we observed?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Should be reject or accept our hypothesis? 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105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b="1" dirty="0">
                <a:solidFill>
                  <a:srgbClr val="FF0000"/>
                </a:solidFill>
              </a:rPr>
              <a:t>;</a:t>
            </a:r>
            <a:r>
              <a:rPr lang="en-US" b="1" dirty="0" smtClean="0">
                <a:solidFill>
                  <a:srgbClr val="FF0000"/>
                </a:solidFill>
              </a:rPr>
              <a:t>  but the p-value is greater than 5%.  There is </a:t>
            </a:r>
            <a:r>
              <a:rPr lang="en-US" b="1" smtClean="0">
                <a:solidFill>
                  <a:srgbClr val="FF0000"/>
                </a:solidFill>
              </a:rPr>
              <a:t>not enough </a:t>
            </a:r>
            <a:r>
              <a:rPr lang="en-US" b="1" dirty="0" smtClean="0">
                <a:solidFill>
                  <a:srgbClr val="FF0000"/>
                </a:solidFill>
              </a:rPr>
              <a:t>statistical difference between the hypothesis and the observation.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0388" y="6031468"/>
            <a:ext cx="92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REJECT!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5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8700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3000">
                  <a:srgbClr val="FF0000"/>
                </a:gs>
                <a:gs pos="100000">
                  <a:prstClr val="white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Due NEXT CLASS: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295400"/>
            <a:ext cx="8991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venir Black"/>
                <a:cs typeface="Avenir Black"/>
              </a:rPr>
              <a:t>   Lab </a:t>
            </a:r>
            <a:r>
              <a:rPr lang="en-US" b="1" dirty="0">
                <a:solidFill>
                  <a:srgbClr val="FF0000"/>
                </a:solidFill>
                <a:latin typeface="Avenir Black"/>
                <a:cs typeface="Avenir Black"/>
              </a:rPr>
              <a:t>#2: The Scientific Method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pre</a:t>
            </a:r>
            <a:r>
              <a:rPr lang="en-US" sz="2400" b="1" dirty="0">
                <a:solidFill>
                  <a:srgbClr val="FF0000"/>
                </a:solidFill>
                <a:latin typeface="Avenir Black"/>
                <a:cs typeface="Avenir Black"/>
              </a:rPr>
              <a:t>-Lab exercise </a:t>
            </a:r>
            <a:r>
              <a:rPr lang="en-US" sz="20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(man: 41&amp;42; </a:t>
            </a:r>
            <a:r>
              <a:rPr lang="en-US" sz="2000" b="1" dirty="0" err="1" smtClean="0">
                <a:solidFill>
                  <a:srgbClr val="FF0000"/>
                </a:solidFill>
                <a:latin typeface="Avenir Black"/>
                <a:cs typeface="Avenir Black"/>
              </a:rPr>
              <a:t>pdf</a:t>
            </a:r>
            <a:r>
              <a:rPr lang="en-US" sz="20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: 22&amp;23)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Avenir Black"/>
                <a:cs typeface="Avenir Black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ab exercise </a:t>
            </a:r>
            <a:r>
              <a:rPr lang="en-US" sz="2000" b="1" dirty="0">
                <a:solidFill>
                  <a:srgbClr val="FF0000"/>
                </a:solidFill>
                <a:latin typeface="Avenir Black"/>
                <a:cs typeface="Avenir Black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venir Black"/>
                <a:cs typeface="Avenir Black"/>
              </a:rPr>
              <a:t>Pt</a:t>
            </a:r>
            <a:r>
              <a:rPr lang="en-US" sz="2000" b="1" dirty="0">
                <a:solidFill>
                  <a:srgbClr val="FF0000"/>
                </a:solidFill>
                <a:latin typeface="Avenir Black"/>
                <a:cs typeface="Avenir Black"/>
              </a:rPr>
              <a:t> II: The Great Pillbug </a:t>
            </a:r>
            <a:r>
              <a:rPr lang="en-US" sz="2000" b="1" dirty="0" err="1" smtClean="0">
                <a:solidFill>
                  <a:srgbClr val="FF0000"/>
                </a:solidFill>
                <a:latin typeface="Avenir Black"/>
                <a:cs typeface="Avenir Black"/>
              </a:rPr>
              <a:t>Exp</a:t>
            </a:r>
            <a:r>
              <a:rPr lang="en-US" sz="20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 {man: 49</a:t>
            </a:r>
            <a:r>
              <a:rPr lang="en-US" sz="2000" b="1" dirty="0">
                <a:solidFill>
                  <a:srgbClr val="FF0000"/>
                </a:solidFill>
                <a:latin typeface="Avenir Black"/>
                <a:cs typeface="Avenir Black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51; </a:t>
            </a:r>
            <a:r>
              <a:rPr lang="en-US" sz="2000" b="1" dirty="0" err="1" smtClean="0">
                <a:solidFill>
                  <a:srgbClr val="FF0000"/>
                </a:solidFill>
                <a:latin typeface="Avenir Black"/>
                <a:cs typeface="Avenir Black"/>
              </a:rPr>
              <a:t>pdf</a:t>
            </a:r>
            <a:r>
              <a:rPr lang="en-US" sz="20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: 30-33})</a:t>
            </a:r>
          </a:p>
          <a:p>
            <a:pPr marL="57150" indent="0">
              <a:buNone/>
            </a:pPr>
            <a:endParaRPr lang="en-US" sz="1000" b="1" dirty="0" smtClean="0">
              <a:solidFill>
                <a:srgbClr val="FF0000"/>
              </a:solidFill>
              <a:latin typeface="Avenir Black"/>
              <a:cs typeface="Avenir Black"/>
            </a:endParaRPr>
          </a:p>
          <a:p>
            <a:pPr marL="5715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venir Black"/>
                <a:cs typeface="Avenir Black"/>
              </a:rPr>
              <a:t>   Lab </a:t>
            </a:r>
            <a:r>
              <a:rPr lang="en-US" b="1" dirty="0">
                <a:solidFill>
                  <a:srgbClr val="FF0000"/>
                </a:solidFill>
                <a:latin typeface="Avenir Black"/>
                <a:cs typeface="Avenir Black"/>
              </a:rPr>
              <a:t>#3: Investigations into Properties of </a:t>
            </a:r>
            <a:endParaRPr lang="en-US" b="1" dirty="0" smtClean="0">
              <a:solidFill>
                <a:srgbClr val="FF0000"/>
              </a:solidFill>
              <a:latin typeface="Avenir Black"/>
              <a:cs typeface="Avenir Black"/>
            </a:endParaRPr>
          </a:p>
          <a:p>
            <a:pPr marL="57150" lvl="1" indent="0">
              <a:buNone/>
            </a:pPr>
            <a:r>
              <a:rPr lang="en-US" b="1" dirty="0">
                <a:solidFill>
                  <a:srgbClr val="FF0000"/>
                </a:solidFill>
                <a:latin typeface="Avenir Black"/>
                <a:cs typeface="Avenir Black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venir Black"/>
                <a:cs typeface="Avenir Black"/>
              </a:rPr>
              <a:t>            Solution </a:t>
            </a:r>
            <a:r>
              <a:rPr lang="en-US" sz="24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to check for completion</a:t>
            </a:r>
            <a:endParaRPr lang="en-US" b="1" dirty="0">
              <a:solidFill>
                <a:srgbClr val="FF0000"/>
              </a:solidFill>
              <a:latin typeface="Avenir Black"/>
              <a:cs typeface="Avenir Black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pre</a:t>
            </a:r>
            <a:r>
              <a:rPr lang="en-US" sz="2400" b="1" dirty="0">
                <a:solidFill>
                  <a:srgbClr val="FF0000"/>
                </a:solidFill>
                <a:latin typeface="Avenir Black"/>
                <a:cs typeface="Avenir Black"/>
              </a:rPr>
              <a:t>-Lab exercise </a:t>
            </a:r>
            <a:r>
              <a:rPr lang="en-US" sz="20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(man: 62 - 65; </a:t>
            </a:r>
            <a:r>
              <a:rPr lang="en-US" sz="2000" b="1" dirty="0" err="1" smtClean="0">
                <a:solidFill>
                  <a:srgbClr val="FF0000"/>
                </a:solidFill>
                <a:latin typeface="Avenir Black"/>
                <a:cs typeface="Avenir Black"/>
              </a:rPr>
              <a:t>pdf</a:t>
            </a:r>
            <a:r>
              <a:rPr lang="en-US" sz="2000" b="1" dirty="0" smtClean="0">
                <a:solidFill>
                  <a:srgbClr val="FF0000"/>
                </a:solidFill>
                <a:latin typeface="Avenir Black"/>
                <a:cs typeface="Avenir Black"/>
              </a:rPr>
              <a:t>: 44 - 47)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6743137"/>
              </p:ext>
            </p:extLst>
          </p:nvPr>
        </p:nvGraphicFramePr>
        <p:xfrm>
          <a:off x="228600" y="4953000"/>
          <a:ext cx="84582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21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8200" b="1" dirty="0" smtClean="0">
                <a:solidFill>
                  <a:srgbClr val="008000"/>
                </a:solidFill>
              </a:rPr>
              <a:t>Let’s get to WORK!!!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Part II you will work on without my direct assistance. If/when you have any questions, be sure to ASK!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I might not give you the answer you wanted, but I’ll certainly help you in the thinking process…</a:t>
            </a:r>
          </a:p>
          <a:p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5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8200" b="1" dirty="0" smtClean="0">
                <a:solidFill>
                  <a:srgbClr val="008000"/>
                </a:solidFill>
              </a:rPr>
              <a:t>Hypothesis #3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endParaRPr lang="en-US" sz="1000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When you “Develop a Hypothesis of Your Choosing”, what do you have to be sure you keep in mind with your manipulated (independent) variable?</a:t>
            </a:r>
          </a:p>
          <a:p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54228"/>
            <a:ext cx="3505200" cy="6346572"/>
          </a:xfrm>
          <a:gradFill flip="none" rotWithShape="1">
            <a:gsLst>
              <a:gs pos="53000">
                <a:srgbClr val="008000"/>
              </a:gs>
              <a:gs pos="100000">
                <a:srgbClr val="FFFFFF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Let’s </a:t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chemeClr val="bg1"/>
                </a:solidFill>
              </a:rPr>
              <a:t>take </a:t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chemeClr val="bg1"/>
                </a:solidFill>
              </a:rPr>
              <a:t>a </a:t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chemeClr val="bg1"/>
                </a:solidFill>
              </a:rPr>
              <a:t>sec…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91200" y="6477000"/>
            <a:ext cx="2852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www.biologyjunction.com</a:t>
            </a:r>
            <a:r>
              <a:rPr lang="en-US" sz="1000" dirty="0"/>
              <a:t>/images/</a:t>
            </a:r>
            <a:r>
              <a:rPr lang="en-US" sz="1000" dirty="0" err="1"/>
              <a:t>safety.gif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51816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Which is larger? A millimeter or a centimeter.</a:t>
            </a:r>
          </a:p>
          <a:p>
            <a:endParaRPr lang="en-US" dirty="0"/>
          </a:p>
          <a:p>
            <a:r>
              <a:rPr lang="en-US" dirty="0" smtClean="0"/>
              <a:t>2. Using the METER as our base unit of measurement,</a:t>
            </a:r>
          </a:p>
          <a:p>
            <a:r>
              <a:rPr lang="en-US" dirty="0" smtClean="0"/>
              <a:t>How many places do I move the decimal to find the equivalent:</a:t>
            </a:r>
          </a:p>
          <a:p>
            <a:endParaRPr lang="en-US" sz="800" dirty="0"/>
          </a:p>
          <a:p>
            <a:r>
              <a:rPr lang="en-US" dirty="0" smtClean="0"/>
              <a:t>	Centimeter: _________________</a:t>
            </a:r>
          </a:p>
          <a:p>
            <a:endParaRPr lang="en-US" sz="800" dirty="0" smtClean="0"/>
          </a:p>
          <a:p>
            <a:r>
              <a:rPr lang="en-US" dirty="0"/>
              <a:t>	</a:t>
            </a:r>
            <a:r>
              <a:rPr lang="en-US" dirty="0" smtClean="0"/>
              <a:t>Nanometer: _________________ </a:t>
            </a:r>
          </a:p>
          <a:p>
            <a:endParaRPr lang="en-US" dirty="0"/>
          </a:p>
          <a:p>
            <a:r>
              <a:rPr lang="en-US" dirty="0" smtClean="0"/>
              <a:t>3. How many MILLIMETERS are present in the following measurements: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	</a:t>
            </a:r>
            <a:r>
              <a:rPr lang="en-US" dirty="0" smtClean="0"/>
              <a:t>56 nm: </a:t>
            </a:r>
            <a:r>
              <a:rPr lang="en-US" dirty="0"/>
              <a:t>_________________</a:t>
            </a:r>
          </a:p>
          <a:p>
            <a:endParaRPr lang="en-US" sz="800" dirty="0"/>
          </a:p>
          <a:p>
            <a:r>
              <a:rPr lang="en-US" dirty="0"/>
              <a:t>	</a:t>
            </a:r>
            <a:r>
              <a:rPr lang="en-US" dirty="0" smtClean="0"/>
              <a:t>.13 </a:t>
            </a:r>
            <a:r>
              <a:rPr lang="en-US" dirty="0" err="1" smtClean="0"/>
              <a:t>μm</a:t>
            </a:r>
            <a:r>
              <a:rPr lang="en-US" dirty="0" smtClean="0"/>
              <a:t>: _________________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3-09-10 at 12.2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19281"/>
            <a:ext cx="5257800" cy="11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rgbClr val="008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008000"/>
            </a:solidFill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b="1" dirty="0" smtClean="0">
              <a:solidFill>
                <a:schemeClr val="bg1"/>
              </a:solidFill>
            </a:endParaRPr>
          </a:p>
          <a:p>
            <a:r>
              <a:rPr lang="en-US" sz="8200" b="1" dirty="0" smtClean="0">
                <a:solidFill>
                  <a:srgbClr val="008000"/>
                </a:solidFill>
              </a:rPr>
              <a:t>Let’s get to WORK!!!</a:t>
            </a:r>
          </a:p>
          <a:p>
            <a:endParaRPr lang="en-US" sz="2100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408000"/>
                </a:solidFill>
              </a:rPr>
              <a:t>Part I we will work on together! </a:t>
            </a:r>
          </a:p>
          <a:p>
            <a:endParaRPr lang="en-US" sz="1000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These for the most part are new concepts.  If the class is moving a bit too slow for you, please feel free to look over the next part of the lab or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work on the pre-lab for next week.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rrusimage.com/Isopoda/pillbug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5867400" cy="44036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00800" y="1524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http://www.cirrusimage.com/Isopoda/pillbug_08.jpg</a:t>
            </a:r>
            <a:endParaRPr lang="en-US" sz="1200" i="1" dirty="0"/>
          </a:p>
        </p:txBody>
      </p:sp>
      <p:pic>
        <p:nvPicPr>
          <p:cNvPr id="1028" name="Picture 4" descr="http://tolweb.org/tree/ToLimages/pillbu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3912282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5410200"/>
            <a:ext cx="241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Copyright © 2005 Marine Discovery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Scientific name: </a:t>
            </a:r>
            <a:r>
              <a:rPr lang="en-US" sz="4000" b="1" i="1" dirty="0" err="1" smtClean="0"/>
              <a:t>Armadillidium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vulgare</a:t>
            </a:r>
            <a:r>
              <a:rPr lang="en-US" sz="4000" b="1" i="1" dirty="0" smtClean="0"/>
              <a:t> </a:t>
            </a:r>
          </a:p>
          <a:p>
            <a:pPr algn="ctr"/>
            <a:r>
              <a:rPr lang="en-US" sz="4000" b="1" dirty="0" smtClean="0"/>
              <a:t>Kingdom: </a:t>
            </a:r>
            <a:r>
              <a:rPr lang="en-US" sz="4000" b="1" dirty="0" err="1" smtClean="0"/>
              <a:t>Animalia</a:t>
            </a:r>
            <a:endParaRPr lang="en-US" sz="4000" b="1" dirty="0" smtClean="0"/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Belongs to the order Isopoda, a family of woodlice 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Only crustacean that is able to spend its lifetime on land</a:t>
            </a:r>
          </a:p>
          <a:p>
            <a:pPr algn="just"/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Folds itself into a small as a defense mechanism or response to vibration or pressure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Live in wet locations and are often found in damp environments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Have gill-like structures that extract oxygen from its environment; but cannot live under water!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836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Pillbug Experiment!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P</a:t>
            </a:r>
            <a:r>
              <a:rPr lang="en-US" dirty="0" smtClean="0"/>
              <a:t>illbugs are found under objects on damp ground. You might wonder what attracts the pillbugs to that environment – is it the moisture, darkness, or both moisture and darkness, or some other factor?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this lab you will form and test hypotheses regarding this question.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53161"/>
            <a:ext cx="8763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Hypothesis: </a:t>
            </a:r>
            <a:r>
              <a:rPr lang="en-US" sz="2400" b="1" dirty="0" smtClean="0">
                <a:solidFill>
                  <a:srgbClr val="FF0000"/>
                </a:solidFill>
              </a:rPr>
              <a:t>Pillbugs are not attracted to or repelled by dark (Null hypothesis)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u="sng" dirty="0" smtClean="0"/>
              <a:t>Experimental Design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Subject: </a:t>
            </a:r>
            <a:r>
              <a:rPr lang="en-US" sz="2400" dirty="0" smtClean="0"/>
              <a:t>20 pillbugs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Experimental Variable: </a:t>
            </a:r>
            <a:r>
              <a:rPr lang="en-US" sz="2400" dirty="0" smtClean="0"/>
              <a:t>Shaded part of the pan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Controlled Variable: </a:t>
            </a:r>
            <a:r>
              <a:rPr lang="en-US" sz="2400" dirty="0" smtClean="0"/>
              <a:t>Metal pan, atmosphere is dry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Dependent Variable: </a:t>
            </a:r>
            <a:r>
              <a:rPr lang="en-US" sz="2400" dirty="0" smtClean="0"/>
              <a:t>Migration to a specific part of the pan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Expected/Predicted Result: </a:t>
            </a:r>
          </a:p>
          <a:p>
            <a:pPr algn="just"/>
            <a:r>
              <a:rPr lang="en-US" sz="2400" dirty="0" smtClean="0"/>
              <a:t>There will be a 50/50 ratio of the pillbugs in the dark or the light.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Observed Result:</a:t>
            </a:r>
          </a:p>
          <a:p>
            <a:pPr algn="just"/>
            <a:endParaRPr lang="en-US" sz="2400" b="1" dirty="0" smtClean="0"/>
          </a:p>
          <a:p>
            <a:pPr algn="just"/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14600" y="5943600"/>
            <a:ext cx="648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pillbugs went to the light part, 12 pillbugs went to the dark part.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(Chi Square) – Goodness of Fit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Statistical analysis is an important tool in academic research</a:t>
            </a:r>
          </a:p>
          <a:p>
            <a:endParaRPr lang="en-US" sz="2400" dirty="0" smtClean="0"/>
          </a:p>
          <a:p>
            <a:r>
              <a:rPr lang="en-US" sz="2400" dirty="0" smtClean="0"/>
              <a:t>Different ways of calculating/analyzing and interpreting data:</a:t>
            </a:r>
          </a:p>
          <a:p>
            <a:pPr lvl="1">
              <a:buFontTx/>
              <a:buChar char="-"/>
            </a:pPr>
            <a:r>
              <a:rPr lang="en-US" sz="2000" dirty="0" smtClean="0"/>
              <a:t>t-test</a:t>
            </a:r>
          </a:p>
          <a:p>
            <a:pPr lvl="1">
              <a:buFontTx/>
              <a:buChar char="-"/>
            </a:pPr>
            <a:r>
              <a:rPr lang="en-US" sz="2000" dirty="0" smtClean="0"/>
              <a:t>Analysis of Variance (ANOVA)</a:t>
            </a:r>
          </a:p>
          <a:p>
            <a:pPr lvl="1">
              <a:buFontTx/>
              <a:buChar char="-"/>
            </a:pPr>
            <a:r>
              <a:rPr lang="en-US" sz="2000" dirty="0" err="1" smtClean="0"/>
              <a:t>Regressional</a:t>
            </a:r>
            <a:r>
              <a:rPr lang="en-US" sz="2000" dirty="0" smtClean="0"/>
              <a:t> Analysis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(Chi Square)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9" name="Picture 5" descr="C:\Documents and Settings\fturner\Local Settings\Temporary Internet Files\Content.IE5\0OH9CGYQ\MP90039009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2558637"/>
            <a:ext cx="3657600" cy="260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08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1335</Words>
  <Application>Microsoft Macintosh PowerPoint</Application>
  <PresentationFormat>On-screen Show (4:3)</PresentationFormat>
  <Paragraphs>340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Let’s  take  a  sec…</vt:lpstr>
      <vt:lpstr>PowerPoint Presentation</vt:lpstr>
      <vt:lpstr>PowerPoint Presentation</vt:lpstr>
      <vt:lpstr>PowerPoint Presentation</vt:lpstr>
      <vt:lpstr>The Great Pillbug Experiment!</vt:lpstr>
      <vt:lpstr>PowerPoint Presentation</vt:lpstr>
      <vt:lpstr>c2 (Chi Square) – Goodness of Fit Test</vt:lpstr>
      <vt:lpstr>c2 (Chi Square) – Goodness of Fit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Patti</dc:creator>
  <cp:lastModifiedBy>Melvin Smith II</cp:lastModifiedBy>
  <cp:revision>58</cp:revision>
  <dcterms:created xsi:type="dcterms:W3CDTF">2011-09-03T21:14:54Z</dcterms:created>
  <dcterms:modified xsi:type="dcterms:W3CDTF">2015-02-09T15:11:20Z</dcterms:modified>
</cp:coreProperties>
</file>