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63" r:id="rId4"/>
    <p:sldId id="258" r:id="rId5"/>
    <p:sldId id="264" r:id="rId6"/>
    <p:sldId id="265" r:id="rId7"/>
    <p:sldId id="266" r:id="rId8"/>
    <p:sldId id="267" r:id="rId9"/>
    <p:sldId id="269" r:id="rId10"/>
    <p:sldId id="257"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A045"/>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082A4-1F34-4116-B389-E84252D4DAEC}" type="datetimeFigureOut">
              <a:rPr lang="en-US" smtClean="0"/>
              <a:pPr/>
              <a:t>4/11/14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BAD1F5-5780-450F-A916-7BB3C8285F54}" type="slidenum">
              <a:rPr lang="en-US" smtClean="0"/>
              <a:pPr/>
              <a:t>‹#›</a:t>
            </a:fld>
            <a:endParaRPr lang="en-US"/>
          </a:p>
        </p:txBody>
      </p:sp>
    </p:spTree>
    <p:extLst>
      <p:ext uri="{BB962C8B-B14F-4D97-AF65-F5344CB8AC3E}">
        <p14:creationId xmlns:p14="http://schemas.microsoft.com/office/powerpoint/2010/main" val="3566500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CE880-54F0-4EDA-BD9C-162B4A962A4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CE880-54F0-4EDA-BD9C-162B4A962A4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3DED229-CC58-4310-86AB-E0CA0774127A}"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3DED229-CC58-4310-86AB-E0CA0774127A}"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8DF22-ABA6-4136-B128-98252BE00308}"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8DF22-ABA6-4136-B128-98252BE00308}"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8DF22-ABA6-4136-B128-98252BE00308}"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8DF22-ABA6-4136-B128-98252BE00308}"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8DF22-ABA6-4136-B128-98252BE00308}" type="datetimeFigureOut">
              <a:rPr lang="en-US" smtClean="0"/>
              <a:pPr/>
              <a:t>4/11/14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8DF22-ABA6-4136-B128-98252BE00308}" type="datetimeFigureOut">
              <a:rPr lang="en-US" smtClean="0"/>
              <a:pPr/>
              <a:t>4/11/14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8DF22-ABA6-4136-B128-98252BE00308}" type="datetimeFigureOut">
              <a:rPr lang="en-US" smtClean="0"/>
              <a:pPr/>
              <a:t>4/11/14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8DF22-ABA6-4136-B128-98252BE00308}" type="datetimeFigureOut">
              <a:rPr lang="en-US" smtClean="0"/>
              <a:pPr/>
              <a:t>4/11/14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8DF22-ABA6-4136-B128-98252BE00308}" type="datetimeFigureOut">
              <a:rPr lang="en-US" smtClean="0"/>
              <a:pPr/>
              <a:t>4/11/14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8DF22-ABA6-4136-B128-98252BE00308}" type="datetimeFigureOut">
              <a:rPr lang="en-US" smtClean="0"/>
              <a:pPr/>
              <a:t>4/11/14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8DF22-ABA6-4136-B128-98252BE00308}" type="datetimeFigureOut">
              <a:rPr lang="en-US" smtClean="0"/>
              <a:pPr/>
              <a:t>4/11/14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2E3A5-C468-45F9-A200-6DCF0B2AB5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8DF22-ABA6-4136-B128-98252BE00308}" type="datetimeFigureOut">
              <a:rPr lang="en-US" smtClean="0"/>
              <a:pPr/>
              <a:t>4/11/14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2E3A5-C468-45F9-A200-6DCF0B2AB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5447646"/>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Lab 10: Genetics</a:t>
            </a:r>
          </a:p>
          <a:p>
            <a:endParaRPr lang="en-US" sz="4800" b="1" dirty="0">
              <a:effectLst>
                <a:outerShdw blurRad="38100" dist="38100" dir="2700000" algn="tl">
                  <a:srgbClr val="000000">
                    <a:alpha val="43137"/>
                  </a:srgbClr>
                </a:outerShdw>
              </a:effectLst>
            </a:endParaRPr>
          </a:p>
          <a:p>
            <a:pPr algn="ctr"/>
            <a:r>
              <a:rPr lang="en-US" sz="3600" b="1" i="1" dirty="0" smtClean="0">
                <a:effectLst>
                  <a:outerShdw blurRad="38100" dist="38100" dir="2700000" algn="tl">
                    <a:srgbClr val="000000">
                      <a:alpha val="43137"/>
                    </a:srgbClr>
                  </a:outerShdw>
                </a:effectLst>
              </a:rPr>
              <a:t>Part I: </a:t>
            </a:r>
            <a:r>
              <a:rPr lang="en-US" sz="3600" b="1" i="1" dirty="0" smtClean="0">
                <a:effectLst>
                  <a:outerShdw blurRad="38100" dist="38100" dir="2700000" algn="tl">
                    <a:srgbClr val="000000">
                      <a:alpha val="43137"/>
                    </a:srgbClr>
                  </a:outerShdw>
                </a:effectLst>
              </a:rPr>
              <a:t>Genetics “Re/</a:t>
            </a:r>
            <a:r>
              <a:rPr lang="en-US" sz="3600" b="1" i="1" dirty="0" err="1" smtClean="0">
                <a:effectLst>
                  <a:outerShdw blurRad="38100" dist="38100" dir="2700000" algn="tl">
                    <a:srgbClr val="000000">
                      <a:alpha val="43137"/>
                    </a:srgbClr>
                  </a:outerShdw>
                </a:effectLst>
              </a:rPr>
              <a:t>PreView</a:t>
            </a:r>
            <a:r>
              <a:rPr lang="en-US" sz="3600" b="1" i="1" dirty="0" smtClean="0">
                <a:effectLst>
                  <a:outerShdw blurRad="38100" dist="38100" dir="2700000" algn="tl">
                    <a:srgbClr val="000000">
                      <a:alpha val="43137"/>
                    </a:srgbClr>
                  </a:outerShdw>
                </a:effectLst>
              </a:rPr>
              <a:t>”</a:t>
            </a:r>
          </a:p>
          <a:p>
            <a:pPr algn="ctr"/>
            <a:endParaRPr lang="en-US" sz="3600" b="1" i="1" dirty="0">
              <a:effectLst>
                <a:outerShdw blurRad="38100" dist="38100" dir="2700000" algn="tl">
                  <a:srgbClr val="000000">
                    <a:alpha val="43137"/>
                  </a:srgbClr>
                </a:outerShdw>
              </a:effectLst>
            </a:endParaRPr>
          </a:p>
          <a:p>
            <a:pPr algn="ctr"/>
            <a:r>
              <a:rPr lang="en-US" sz="3600" b="1" i="1" dirty="0">
                <a:effectLst>
                  <a:outerShdw blurRad="38100" dist="38100" dir="2700000" algn="tl">
                    <a:srgbClr val="000000">
                      <a:alpha val="43137"/>
                    </a:srgbClr>
                  </a:outerShdw>
                </a:effectLst>
              </a:rPr>
              <a:t>Part II: Corn Genetics</a:t>
            </a:r>
          </a:p>
          <a:p>
            <a:pPr algn="ctr"/>
            <a:endParaRPr lang="en-US" sz="3600" b="1" i="1" dirty="0">
              <a:effectLst>
                <a:outerShdw blurRad="38100" dist="38100" dir="2700000" algn="tl">
                  <a:srgbClr val="000000">
                    <a:alpha val="43137"/>
                  </a:srgbClr>
                </a:outerShdw>
              </a:effectLst>
            </a:endParaRPr>
          </a:p>
          <a:p>
            <a:pPr algn="ctr"/>
            <a:r>
              <a:rPr lang="en-US" sz="3600" b="1" i="1" dirty="0" smtClean="0">
                <a:effectLst>
                  <a:outerShdw blurRad="38100" dist="38100" dir="2700000" algn="tl">
                    <a:srgbClr val="000000">
                      <a:alpha val="43137"/>
                    </a:srgbClr>
                  </a:outerShdw>
                </a:effectLst>
              </a:rPr>
              <a:t>Part II: Bacteria Genetics</a:t>
            </a:r>
          </a:p>
          <a:p>
            <a:pPr algn="ctr"/>
            <a:endParaRPr lang="en-US" sz="3600" b="1" i="1" dirty="0" smtClean="0">
              <a:effectLst>
                <a:outerShdw blurRad="38100" dist="38100" dir="2700000" algn="tl">
                  <a:srgbClr val="000000">
                    <a:alpha val="43137"/>
                  </a:srgbClr>
                </a:outerShdw>
              </a:effectLst>
            </a:endParaRPr>
          </a:p>
          <a:p>
            <a:pPr algn="ctr"/>
            <a:r>
              <a:rPr lang="en-US" sz="3600" b="1" i="1" dirty="0" smtClean="0">
                <a:effectLst>
                  <a:outerShdw blurRad="38100" dist="38100" dir="2700000" algn="tl">
                    <a:srgbClr val="000000">
                      <a:alpha val="43137"/>
                    </a:srgbClr>
                  </a:outerShdw>
                </a:effectLst>
              </a:rPr>
              <a:t>Part III: Blobby Time!!!</a:t>
            </a:r>
            <a:endParaRPr lang="en-US" sz="3600" b="1" i="1"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2"/>
          <p:cNvSpPr txBox="1">
            <a:spLocks noChangeArrowheads="1"/>
          </p:cNvSpPr>
          <p:nvPr/>
        </p:nvSpPr>
        <p:spPr bwMode="auto">
          <a:xfrm>
            <a:off x="1687070" y="228600"/>
            <a:ext cx="5475730" cy="861774"/>
          </a:xfrm>
          <a:prstGeom prst="rect">
            <a:avLst/>
          </a:prstGeom>
          <a:noFill/>
          <a:ln w="9525">
            <a:noFill/>
            <a:miter lim="800000"/>
            <a:headEnd/>
            <a:tailEnd/>
          </a:ln>
        </p:spPr>
        <p:txBody>
          <a:bodyPr wrap="none">
            <a:spAutoFit/>
          </a:bodyPr>
          <a:lstStyle/>
          <a:p>
            <a:r>
              <a:rPr lang="en-US" sz="5000" b="1" dirty="0">
                <a:effectLst>
                  <a:outerShdw blurRad="38100" dist="38100" dir="2700000" algn="tl">
                    <a:srgbClr val="000000">
                      <a:alpha val="43137"/>
                    </a:srgbClr>
                  </a:outerShdw>
                </a:effectLst>
              </a:rPr>
              <a:t>Analyzing Pedigrees</a:t>
            </a:r>
          </a:p>
        </p:txBody>
      </p:sp>
      <p:sp>
        <p:nvSpPr>
          <p:cNvPr id="51203" name="TextBox 3"/>
          <p:cNvSpPr txBox="1">
            <a:spLocks noChangeArrowheads="1"/>
          </p:cNvSpPr>
          <p:nvPr/>
        </p:nvSpPr>
        <p:spPr bwMode="auto">
          <a:xfrm>
            <a:off x="228600" y="1611313"/>
            <a:ext cx="8610600" cy="862012"/>
          </a:xfrm>
          <a:prstGeom prst="rect">
            <a:avLst/>
          </a:prstGeom>
          <a:noFill/>
          <a:ln w="9525">
            <a:noFill/>
            <a:miter lim="800000"/>
            <a:headEnd/>
            <a:tailEnd/>
          </a:ln>
        </p:spPr>
        <p:txBody>
          <a:bodyPr>
            <a:spAutoFit/>
          </a:bodyPr>
          <a:lstStyle/>
          <a:p>
            <a:pPr algn="ctr"/>
            <a:r>
              <a:rPr lang="en-US" sz="2500"/>
              <a:t>Pedigrees are diagrams that show family relationship and highlight specific inherited traits.</a:t>
            </a:r>
          </a:p>
        </p:txBody>
      </p:sp>
      <p:sp>
        <p:nvSpPr>
          <p:cNvPr id="5" name="Flowchart: Process 4"/>
          <p:cNvSpPr/>
          <p:nvPr/>
        </p:nvSpPr>
        <p:spPr>
          <a:xfrm>
            <a:off x="3048000" y="3071813"/>
            <a:ext cx="914400" cy="914400"/>
          </a:xfrm>
          <a:prstGeom prst="flowChartProcess">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Connector 5"/>
          <p:cNvSpPr/>
          <p:nvPr/>
        </p:nvSpPr>
        <p:spPr>
          <a:xfrm>
            <a:off x="5181600" y="2995613"/>
            <a:ext cx="914400" cy="990600"/>
          </a:xfrm>
          <a:prstGeom prst="flowChartConnector">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a:stCxn id="5" idx="3"/>
          </p:cNvCxnSpPr>
          <p:nvPr/>
        </p:nvCxnSpPr>
        <p:spPr>
          <a:xfrm>
            <a:off x="3962400" y="3529013"/>
            <a:ext cx="121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076700" y="4024313"/>
            <a:ext cx="990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38400" y="4519613"/>
            <a:ext cx="441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247900" y="4710113"/>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619500" y="4710113"/>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667500" y="4710113"/>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lowchart: Connector 12"/>
          <p:cNvSpPr/>
          <p:nvPr/>
        </p:nvSpPr>
        <p:spPr>
          <a:xfrm>
            <a:off x="4724400" y="4976813"/>
            <a:ext cx="685800" cy="742950"/>
          </a:xfrm>
          <a:prstGeom prst="flowChartConnector">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Connector 13"/>
          <p:cNvCxnSpPr/>
          <p:nvPr/>
        </p:nvCxnSpPr>
        <p:spPr>
          <a:xfrm rot="5400000">
            <a:off x="5295900" y="4710113"/>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5486400" y="5053013"/>
            <a:ext cx="685800" cy="609600"/>
          </a:xfrm>
          <a:prstGeom prst="flowChartProcess">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6" name="Straight Connector 15"/>
          <p:cNvCxnSpPr/>
          <p:nvPr/>
        </p:nvCxnSpPr>
        <p:spPr>
          <a:xfrm rot="10800000" flipV="1">
            <a:off x="5257800" y="4900613"/>
            <a:ext cx="2286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86400" y="4900613"/>
            <a:ext cx="2286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3505200" y="4900613"/>
            <a:ext cx="685800" cy="685800"/>
          </a:xfrm>
          <a:prstGeom prst="flowChartProcess">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Connector 18"/>
          <p:cNvSpPr/>
          <p:nvPr/>
        </p:nvSpPr>
        <p:spPr>
          <a:xfrm>
            <a:off x="2133600" y="4900613"/>
            <a:ext cx="685800" cy="742950"/>
          </a:xfrm>
          <a:prstGeom prst="flowChartConnector">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0" name="Straight Connector 19"/>
          <p:cNvCxnSpPr/>
          <p:nvPr/>
        </p:nvCxnSpPr>
        <p:spPr>
          <a:xfrm rot="10800000" flipV="1">
            <a:off x="6629400" y="4900613"/>
            <a:ext cx="2286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858000" y="4900613"/>
            <a:ext cx="3048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Flowchart: Connector 21"/>
          <p:cNvSpPr/>
          <p:nvPr/>
        </p:nvSpPr>
        <p:spPr>
          <a:xfrm>
            <a:off x="6934200" y="5053013"/>
            <a:ext cx="685800" cy="742950"/>
          </a:xfrm>
          <a:prstGeom prst="flowChartConnector">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Flowchart: Connector 22"/>
          <p:cNvSpPr/>
          <p:nvPr/>
        </p:nvSpPr>
        <p:spPr>
          <a:xfrm>
            <a:off x="6248400" y="5053013"/>
            <a:ext cx="685800" cy="742950"/>
          </a:xfrm>
          <a:prstGeom prst="flowChartConnector">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4" name="Straight Connector 23"/>
          <p:cNvCxnSpPr/>
          <p:nvPr/>
        </p:nvCxnSpPr>
        <p:spPr>
          <a:xfrm>
            <a:off x="6705600" y="50292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3149600" y="2690813"/>
            <a:ext cx="660400" cy="368300"/>
          </a:xfrm>
          <a:prstGeom prst="rect">
            <a:avLst/>
          </a:prstGeom>
          <a:noFill/>
          <a:ln w="9525">
            <a:noFill/>
            <a:miter lim="800000"/>
            <a:headEnd/>
            <a:tailEnd/>
          </a:ln>
        </p:spPr>
        <p:txBody>
          <a:bodyPr wrap="none">
            <a:spAutoFit/>
          </a:bodyPr>
          <a:lstStyle/>
          <a:p>
            <a:r>
              <a:rPr lang="en-US"/>
              <a:t>Male</a:t>
            </a:r>
          </a:p>
        </p:txBody>
      </p:sp>
      <p:sp>
        <p:nvSpPr>
          <p:cNvPr id="26" name="TextBox 25"/>
          <p:cNvSpPr txBox="1">
            <a:spLocks noChangeArrowheads="1"/>
          </p:cNvSpPr>
          <p:nvPr/>
        </p:nvSpPr>
        <p:spPr bwMode="auto">
          <a:xfrm>
            <a:off x="5181600" y="2690813"/>
            <a:ext cx="865188" cy="368300"/>
          </a:xfrm>
          <a:prstGeom prst="rect">
            <a:avLst/>
          </a:prstGeom>
          <a:noFill/>
          <a:ln w="9525">
            <a:noFill/>
            <a:miter lim="800000"/>
            <a:headEnd/>
            <a:tailEnd/>
          </a:ln>
        </p:spPr>
        <p:txBody>
          <a:bodyPr wrap="none">
            <a:spAutoFit/>
          </a:bodyPr>
          <a:lstStyle/>
          <a:p>
            <a:r>
              <a:rPr lang="en-US"/>
              <a:t>Female</a:t>
            </a:r>
          </a:p>
        </p:txBody>
      </p:sp>
      <p:sp>
        <p:nvSpPr>
          <p:cNvPr id="27" name="TextBox 26"/>
          <p:cNvSpPr txBox="1">
            <a:spLocks noChangeArrowheads="1"/>
          </p:cNvSpPr>
          <p:nvPr/>
        </p:nvSpPr>
        <p:spPr bwMode="auto">
          <a:xfrm>
            <a:off x="3962400" y="3235325"/>
            <a:ext cx="1227138" cy="369888"/>
          </a:xfrm>
          <a:prstGeom prst="rect">
            <a:avLst/>
          </a:prstGeom>
          <a:noFill/>
          <a:ln w="9525">
            <a:noFill/>
            <a:miter lim="800000"/>
            <a:headEnd/>
            <a:tailEnd/>
          </a:ln>
        </p:spPr>
        <p:txBody>
          <a:bodyPr wrap="none">
            <a:spAutoFit/>
          </a:bodyPr>
          <a:lstStyle/>
          <a:p>
            <a:r>
              <a:rPr lang="en-US"/>
              <a:t>“Marriage”</a:t>
            </a:r>
          </a:p>
        </p:txBody>
      </p:sp>
      <p:sp>
        <p:nvSpPr>
          <p:cNvPr id="28" name="TextBox 27"/>
          <p:cNvSpPr txBox="1">
            <a:spLocks noChangeArrowheads="1"/>
          </p:cNvSpPr>
          <p:nvPr/>
        </p:nvSpPr>
        <p:spPr bwMode="auto">
          <a:xfrm>
            <a:off x="5105400" y="4138613"/>
            <a:ext cx="971550" cy="368300"/>
          </a:xfrm>
          <a:prstGeom prst="rect">
            <a:avLst/>
          </a:prstGeom>
          <a:noFill/>
          <a:ln w="9525">
            <a:noFill/>
            <a:miter lim="800000"/>
            <a:headEnd/>
            <a:tailEnd/>
          </a:ln>
        </p:spPr>
        <p:txBody>
          <a:bodyPr wrap="none">
            <a:spAutoFit/>
          </a:bodyPr>
          <a:lstStyle/>
          <a:p>
            <a:r>
              <a:rPr lang="en-US"/>
              <a:t>Children</a:t>
            </a:r>
          </a:p>
        </p:txBody>
      </p:sp>
      <p:sp>
        <p:nvSpPr>
          <p:cNvPr id="29" name="TextBox 28"/>
          <p:cNvSpPr txBox="1">
            <a:spLocks noChangeArrowheads="1"/>
          </p:cNvSpPr>
          <p:nvPr/>
        </p:nvSpPr>
        <p:spPr bwMode="auto">
          <a:xfrm>
            <a:off x="1905000" y="5673725"/>
            <a:ext cx="1058863" cy="369888"/>
          </a:xfrm>
          <a:prstGeom prst="rect">
            <a:avLst/>
          </a:prstGeom>
          <a:noFill/>
          <a:ln w="9525">
            <a:noFill/>
            <a:miter lim="800000"/>
            <a:headEnd/>
            <a:tailEnd/>
          </a:ln>
        </p:spPr>
        <p:txBody>
          <a:bodyPr wrap="none">
            <a:spAutoFit/>
          </a:bodyPr>
          <a:lstStyle/>
          <a:p>
            <a:r>
              <a:rPr lang="en-US"/>
              <a:t>Daughter</a:t>
            </a:r>
          </a:p>
        </p:txBody>
      </p:sp>
      <p:sp>
        <p:nvSpPr>
          <p:cNvPr id="30" name="TextBox 29"/>
          <p:cNvSpPr txBox="1">
            <a:spLocks noChangeArrowheads="1"/>
          </p:cNvSpPr>
          <p:nvPr/>
        </p:nvSpPr>
        <p:spPr bwMode="auto">
          <a:xfrm>
            <a:off x="3505200" y="5673725"/>
            <a:ext cx="533400" cy="369888"/>
          </a:xfrm>
          <a:prstGeom prst="rect">
            <a:avLst/>
          </a:prstGeom>
          <a:noFill/>
          <a:ln w="9525">
            <a:noFill/>
            <a:miter lim="800000"/>
            <a:headEnd/>
            <a:tailEnd/>
          </a:ln>
        </p:spPr>
        <p:txBody>
          <a:bodyPr wrap="none">
            <a:spAutoFit/>
          </a:bodyPr>
          <a:lstStyle/>
          <a:p>
            <a:r>
              <a:rPr lang="en-US"/>
              <a:t>Son</a:t>
            </a:r>
          </a:p>
        </p:txBody>
      </p:sp>
      <p:sp>
        <p:nvSpPr>
          <p:cNvPr id="31" name="TextBox 30"/>
          <p:cNvSpPr txBox="1">
            <a:spLocks noChangeArrowheads="1"/>
          </p:cNvSpPr>
          <p:nvPr/>
        </p:nvSpPr>
        <p:spPr bwMode="auto">
          <a:xfrm>
            <a:off x="4953000" y="5662613"/>
            <a:ext cx="1082675" cy="646112"/>
          </a:xfrm>
          <a:prstGeom prst="rect">
            <a:avLst/>
          </a:prstGeom>
          <a:noFill/>
          <a:ln w="9525">
            <a:noFill/>
            <a:miter lim="800000"/>
            <a:headEnd/>
            <a:tailEnd/>
          </a:ln>
        </p:spPr>
        <p:txBody>
          <a:bodyPr wrap="none">
            <a:spAutoFit/>
          </a:bodyPr>
          <a:lstStyle/>
          <a:p>
            <a:pPr algn="ctr"/>
            <a:r>
              <a:rPr lang="en-US"/>
              <a:t>Fraternal </a:t>
            </a:r>
          </a:p>
          <a:p>
            <a:pPr algn="ctr"/>
            <a:r>
              <a:rPr lang="en-US"/>
              <a:t>Twins</a:t>
            </a:r>
          </a:p>
        </p:txBody>
      </p:sp>
      <p:sp>
        <p:nvSpPr>
          <p:cNvPr id="32" name="TextBox 31"/>
          <p:cNvSpPr txBox="1">
            <a:spLocks noChangeArrowheads="1"/>
          </p:cNvSpPr>
          <p:nvPr/>
        </p:nvSpPr>
        <p:spPr bwMode="auto">
          <a:xfrm>
            <a:off x="6508750" y="5662613"/>
            <a:ext cx="987425" cy="646112"/>
          </a:xfrm>
          <a:prstGeom prst="rect">
            <a:avLst/>
          </a:prstGeom>
          <a:noFill/>
          <a:ln w="9525">
            <a:noFill/>
            <a:miter lim="800000"/>
            <a:headEnd/>
            <a:tailEnd/>
          </a:ln>
        </p:spPr>
        <p:txBody>
          <a:bodyPr wrap="none">
            <a:spAutoFit/>
          </a:bodyPr>
          <a:lstStyle/>
          <a:p>
            <a:pPr algn="ctr"/>
            <a:r>
              <a:rPr lang="en-US"/>
              <a:t>Identical</a:t>
            </a:r>
          </a:p>
          <a:p>
            <a:pPr algn="ctr"/>
            <a:r>
              <a:rPr lang="en-US"/>
              <a:t>Twins</a:t>
            </a:r>
          </a:p>
        </p:txBody>
      </p:sp>
      <p:sp>
        <p:nvSpPr>
          <p:cNvPr id="33" name="Flowchart: Process 32"/>
          <p:cNvSpPr/>
          <p:nvPr/>
        </p:nvSpPr>
        <p:spPr>
          <a:xfrm>
            <a:off x="3048000" y="3071813"/>
            <a:ext cx="914400" cy="914400"/>
          </a:xfrm>
          <a:prstGeom prst="flowChartProcess">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Flowchart: Connector 33"/>
          <p:cNvSpPr/>
          <p:nvPr/>
        </p:nvSpPr>
        <p:spPr>
          <a:xfrm>
            <a:off x="2133600" y="4900613"/>
            <a:ext cx="685800" cy="742950"/>
          </a:xfrm>
          <a:prstGeom prst="flowChartConnector">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Flowchart: Connector 34"/>
          <p:cNvSpPr/>
          <p:nvPr/>
        </p:nvSpPr>
        <p:spPr>
          <a:xfrm>
            <a:off x="4724400" y="4976813"/>
            <a:ext cx="685800" cy="742950"/>
          </a:xfrm>
          <a:prstGeom prst="flowChartConnector">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6" name="Straight Arrow Connector 35"/>
          <p:cNvCxnSpPr/>
          <p:nvPr/>
        </p:nvCxnSpPr>
        <p:spPr>
          <a:xfrm>
            <a:off x="4572000" y="4291013"/>
            <a:ext cx="5334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304800" y="6248400"/>
            <a:ext cx="3305175" cy="369888"/>
          </a:xfrm>
          <a:prstGeom prst="rect">
            <a:avLst/>
          </a:prstGeom>
          <a:noFill/>
          <a:ln w="9525">
            <a:noFill/>
            <a:miter lim="800000"/>
            <a:headEnd/>
            <a:tailEnd/>
          </a:ln>
        </p:spPr>
        <p:txBody>
          <a:bodyPr wrap="none">
            <a:spAutoFit/>
          </a:bodyPr>
          <a:lstStyle/>
          <a:p>
            <a:r>
              <a:rPr lang="en-US" i="1"/>
              <a:t>Shaded shapes = traits of interest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linds(horizontal)">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blinds(horizontal)">
                                      <p:cBhvr>
                                        <p:cTn id="23" dur="500"/>
                                        <p:tgtEl>
                                          <p:spTgt spid="27"/>
                                        </p:tgtEl>
                                      </p:cBhvr>
                                    </p:animEffect>
                                  </p:childTnLst>
                                </p:cTn>
                              </p:par>
                              <p:par>
                                <p:cTn id="24" presetID="3" presetClass="entr" presetSubtype="1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par>
                                <p:cTn id="32" presetID="3" presetClass="entr" presetSubtype="1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par>
                                <p:cTn id="35" presetID="3" presetClass="entr" presetSubtype="1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par>
                                <p:cTn id="38" presetID="3" presetClass="entr" presetSubtype="1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blinds(horizontal)">
                                      <p:cBhvr>
                                        <p:cTn id="43" dur="500"/>
                                        <p:tgtEl>
                                          <p:spTgt spid="28"/>
                                        </p:tgtEl>
                                      </p:cBhvr>
                                    </p:animEffect>
                                  </p:childTnLst>
                                </p:cTn>
                              </p:par>
                              <p:par>
                                <p:cTn id="44" presetID="3" presetClass="entr" presetSubtype="10"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blinds(horizontal)">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blinds(horizontal)">
                                      <p:cBhvr>
                                        <p:cTn id="51" dur="500"/>
                                        <p:tgtEl>
                                          <p:spTgt spid="2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blinds(horizontal)">
                                      <p:cBhvr>
                                        <p:cTn id="54" dur="500"/>
                                        <p:tgtEl>
                                          <p:spTgt spid="30"/>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linds(horizontal)">
                                      <p:cBhvr>
                                        <p:cTn id="57" dur="500"/>
                                        <p:tgtEl>
                                          <p:spTgt spid="19"/>
                                        </p:tgtEl>
                                      </p:cBhvr>
                                    </p:animEffect>
                                  </p:childTnLst>
                                </p:cTn>
                              </p:par>
                              <p:par>
                                <p:cTn id="58" presetID="3" presetClass="entr" presetSubtype="1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linds(horizontal)">
                                      <p:cBhvr>
                                        <p:cTn id="60" dur="500"/>
                                        <p:tgtEl>
                                          <p:spTgt spid="11"/>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blinds(horizontal)">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blinds(horizontal)">
                                      <p:cBhvr>
                                        <p:cTn id="68" dur="500"/>
                                        <p:tgtEl>
                                          <p:spTgt spid="14"/>
                                        </p:tgtEl>
                                      </p:cBhvr>
                                    </p:animEffect>
                                  </p:childTnLst>
                                </p:cTn>
                              </p:par>
                              <p:par>
                                <p:cTn id="69" presetID="3" presetClass="entr" presetSubtype="10"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blinds(horizontal)">
                                      <p:cBhvr>
                                        <p:cTn id="71" dur="500"/>
                                        <p:tgtEl>
                                          <p:spTgt spid="17"/>
                                        </p:tgtEl>
                                      </p:cBhvr>
                                    </p:animEffect>
                                  </p:childTnLst>
                                </p:cTn>
                              </p:par>
                              <p:par>
                                <p:cTn id="72" presetID="3" presetClass="entr" presetSubtype="10" fill="hold"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blinds(horizontal)">
                                      <p:cBhvr>
                                        <p:cTn id="74" dur="500"/>
                                        <p:tgtEl>
                                          <p:spTgt spid="16"/>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linds(horizontal)">
                                      <p:cBhvr>
                                        <p:cTn id="77" dur="500"/>
                                        <p:tgtEl>
                                          <p:spTgt spid="15"/>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blinds(horizontal)">
                                      <p:cBhvr>
                                        <p:cTn id="80" dur="500"/>
                                        <p:tgtEl>
                                          <p:spTgt spid="13"/>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linds(horizontal)">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blinds(horizontal)">
                                      <p:cBhvr>
                                        <p:cTn id="88" dur="500"/>
                                        <p:tgtEl>
                                          <p:spTgt spid="12"/>
                                        </p:tgtEl>
                                      </p:cBhvr>
                                    </p:animEffect>
                                  </p:childTnLst>
                                </p:cTn>
                              </p:par>
                              <p:par>
                                <p:cTn id="89" presetID="3" presetClass="entr" presetSubtype="10" fill="hold" nodeType="with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blinds(horizontal)">
                                      <p:cBhvr>
                                        <p:cTn id="91" dur="500"/>
                                        <p:tgtEl>
                                          <p:spTgt spid="24"/>
                                        </p:tgtEl>
                                      </p:cBhvr>
                                    </p:animEffect>
                                  </p:childTnLst>
                                </p:cTn>
                              </p:par>
                              <p:par>
                                <p:cTn id="92" presetID="3" presetClass="entr" presetSubtype="10" fill="hold" nodeType="with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blinds(horizontal)">
                                      <p:cBhvr>
                                        <p:cTn id="94" dur="500"/>
                                        <p:tgtEl>
                                          <p:spTgt spid="21"/>
                                        </p:tgtEl>
                                      </p:cBhvr>
                                    </p:animEffect>
                                  </p:childTnLst>
                                </p:cTn>
                              </p:par>
                              <p:par>
                                <p:cTn id="95" presetID="3" presetClass="entr" presetSubtype="10" fill="hold" nodeType="with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blinds(horizontal)">
                                      <p:cBhvr>
                                        <p:cTn id="97" dur="500"/>
                                        <p:tgtEl>
                                          <p:spTgt spid="20"/>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blinds(horizontal)">
                                      <p:cBhvr>
                                        <p:cTn id="100" dur="500"/>
                                        <p:tgtEl>
                                          <p:spTgt spid="23"/>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blinds(horizontal)">
                                      <p:cBhvr>
                                        <p:cTn id="103" dur="500"/>
                                        <p:tgtEl>
                                          <p:spTgt spid="22"/>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blinds(horizontal)">
                                      <p:cBhvr>
                                        <p:cTn id="106" dur="500"/>
                                        <p:tgtEl>
                                          <p:spTgt spid="32"/>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blinds(horizontal)">
                                      <p:cBhvr>
                                        <p:cTn id="111" dur="500"/>
                                        <p:tgtEl>
                                          <p:spTgt spid="37"/>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blinds(horizontal)">
                                      <p:cBhvr>
                                        <p:cTn id="114" dur="500"/>
                                        <p:tgtEl>
                                          <p:spTgt spid="35"/>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blinds(horizontal)">
                                      <p:cBhvr>
                                        <p:cTn id="117" dur="500"/>
                                        <p:tgtEl>
                                          <p:spTgt spid="34"/>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blinds(horizontal)">
                                      <p:cBhvr>
                                        <p:cTn id="12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5" grpId="0" animBg="1"/>
      <p:bldP spid="18" grpId="0" animBg="1"/>
      <p:bldP spid="19" grpId="0" animBg="1"/>
      <p:bldP spid="22" grpId="0" animBg="1"/>
      <p:bldP spid="23" grpId="0" animBg="1"/>
      <p:bldP spid="25" grpId="0"/>
      <p:bldP spid="26" grpId="0"/>
      <p:bldP spid="27" grpId="0"/>
      <p:bldP spid="28" grpId="0"/>
      <p:bldP spid="29" grpId="0"/>
      <p:bldP spid="30" grpId="0"/>
      <p:bldP spid="31" grpId="0"/>
      <p:bldP spid="32" grpId="0"/>
      <p:bldP spid="33" grpId="0" animBg="1"/>
      <p:bldP spid="34" grpId="0" animBg="1"/>
      <p:bldP spid="35" grpId="0" animBg="1"/>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9785" y="304800"/>
            <a:ext cx="7824478" cy="1631216"/>
          </a:xfrm>
          <a:prstGeom prst="rect">
            <a:avLst/>
          </a:prstGeom>
          <a:noFill/>
        </p:spPr>
        <p:txBody>
          <a:bodyPr wrap="none" rtlCol="0">
            <a:spAutoFit/>
          </a:bodyPr>
          <a:lstStyle/>
          <a:p>
            <a:pPr algn="ctr"/>
            <a:r>
              <a:rPr lang="en-US" sz="6000" b="1" dirty="0" smtClean="0"/>
              <a:t>Blobby Time!!! </a:t>
            </a:r>
          </a:p>
          <a:p>
            <a:r>
              <a:rPr lang="en-US" sz="4000" b="1" dirty="0" smtClean="0"/>
              <a:t>Ready to become (in class) parents</a:t>
            </a:r>
            <a:r>
              <a:rPr lang="en-US" sz="4000" b="1" dirty="0"/>
              <a:t>?</a:t>
            </a:r>
            <a:endParaRPr lang="en-US" sz="4000" b="1" dirty="0" smtClean="0"/>
          </a:p>
        </p:txBody>
      </p:sp>
      <p:sp>
        <p:nvSpPr>
          <p:cNvPr id="156674" name="AutoShape 2" descr="data:image/jpeg;base64,/9j/4AAQSkZJRgABAQAAAQABAAD/2wCEAAkGBwgHBhMIBxIVFhUXGR8aFxcYGCEgHBoiHx8bGicnICUdHSggJCQlIR8XIjEhJiktLi4vGCQzODMsNyguLy4BCgoKBQUFDgUFDisZExkrKysrKysrKysrKysrKysrKysrKysrKysrKysrKysrKysrKysrKysrKysrKysrKysrK//AABEIASUArAMBIgACEQEDEQH/xAAcAAEAAwEAAwEAAAAAAAAAAAAABgcIBQIDBAH/xABLEAABAwICBAgGEAQFBQAAAAABAAIDBAUGEQchMWESEyJBUXFygTeRoaKy0QgUFhcjMkJSVGKCkpSxwdIVJDNVNENTc8KDs8Ph8P/EABQBAQAAAAAAAAAAAAAAAAAAAAD/xAAUEQEAAAAAAAAAAAAAAAAAAAAA/9oADAMBAAIRAxEAPwC8UREBERARc6/X22Yet5rrxK2Ng5ztJ6GgaydwVDY3013S5vdS4ZBp4tnGHLjXfozuzO8bEF34jxdYcMx8K9VDIztDNrz1Nbm7vyyVW4g0+RMcY8O0pd0STHIfcacyPtAqjaieapmM9S5znOOZc4kkneTrK9aCdXXS5jS4vJFSIm/NiY1oHeQX+co1U4mv9X/iqypf2pnn83LlIg9stRPM7hSvcTvJK98F1uNP/h55W9l7h+RXxogklvx9i23nOmr6jqe8vHifmFMbLp1xJR5MukcNQ0bTlwHnvbyfMVVIg07hvTLhW8ZRVrnU0h5pRyM9zxqy3u4KsOGWOeISwODmkZhwOYI3ELD6kOFsaX/CsvCtE7g3PMxO5Ubutp1d4yO9BsJFXOAtLdnxMW0Vxyp6g6g1x5Dz9Rx5z8069eQzVjICIiAiIgIiICiOkLHttwVb+FNk+dw+DhB1ne7oaOnn5k0j44o8FWjjn5OnfmIYuk9J6Gjn6diytd7nWXm4vuFyeXyPObnH9OgDYBzIPtxRie7YquJrrzIXH5LRqYwdDRzDynnJXGRSXBOCLxjKt4m2tyjafhJnfEZ63fVGvqGtBGwCTkFO8MaJsVX9omdEIIz8ubkkjc343jAG9XpgnRrYMJMEsLONn55pBmfsjY3u19JKmaCpbLoHsVNk+7zyzHnDcmMPizd5yl1Do1wbQtyioYj/ALgL/TJUsRBx4sK4dibwY6KmA/2WftXoqME4VqP61BTH/pNB8gXfRBX900OYMr2nioXwk/KikOrudwm+RQLEOgWuhaZcPVLZPqSjgu7nDNp7wFfqIMX33D93w/U+1rzA+J3NwhqPURyT3ErmLbVxt9HdKQ0lxjZIw7WvaCPL+apDH+hN1PG64YPzcBrNO45uA+o46z2Tr3nYgpRW/ow0vVNtkZacUvL4djJjrfH2udzd+0bxqFRSxvikMcoIcDkQRkQRqyI6V4oNwQyxzwiaBwc1wza4HMEHnBC81m3Q/pJdhupFnvTiaV55Ljr4knn7B5xzbenPSLHNewPYQQdYI2FB+oiIC52IbzR4fs0t1uByZG3M9JOwAbycgOtdFZ20/Yvdcr0MO0bvgoDnJlsdIR/wBy6y7oCCvsW4jrcVX2S7XDa7U1uepjRsaNw8pJPOuMikuj/CNVjLEDbfDm2McqaT5jfWdgHTuBQdfRfo6qcaVhqKkmOlYcnvG1528Fm/pPNn1BactVsorPb2UFsjbHGwZNa3Z/7J2knWSlpttHZ7dHb7cwMjjHBa0f8A2snaSdZJzX1oCIiAiIgIiICIiAiIgrnSjoxpMWQuuNrDY6sDbsbLlzP38wf3HVllmirpp6OqdS1bSx7CWua4ZEEaiCtuqp9N2j9t6oDiC0M/mIx8I1o1ysH5uaNnORq15AIM6K+dA2PDUxjCt1dymj+XcTtA1lncNY3AjmCoZe+hq6igrGVlG4tkY4OY4bQQcwUG3EXBwNiSHFeGYbtFkC4ZSNHyXjU4ePWNxC7yDiY1vzMM4XqLu/ImNvIB53HktH3iM92ax3UTy1NQ6oqCXOcS5zjtJJzJPWVefskb2WU9LYYj8YmaQZ68hmxvcTxne0dCohB+gEnILV+inCLcI4WZFMPh5cpJjz5kam9TRq68zzqi9C+HW3/HEbpxnHAOOf0Ety4I+8WnqaVqdAREQEREBERAREQEREBERAREQZb0zYQbhfFBmoxlBUZvjAGpp+U3uJBG5wHMoAtW6YMOtxDgeZrBnJCOOj6c27R3t4Q68llJBbfsesSuoMQPsE55FQC5m6Rgz85oP3WrRCxRZ7jPaLtDcqX48T2vb9kg5Hcdh61tChqoq+ijrKc5ska17T0hwBHkKDL2my5OuOkWoaTyYg2Ju4NaCfOL1BF1sWVHtvFVZUn5c8rvG9xXJQaJ9jnafauGJro8a5pOCD9Vgy9Iv8StpRPRVRih0eUUQ54g/wC+S/8A5KWICIiAiIgIiICIiAiIgIiICIiD8cA4cFyxrjC1GyYpqrblkI5XBvZzzb5patlrMWnyjFLpDfKP82KN/kLP+CCuVqzQxcnXLR1SulObow6I9THEN83grKaurQtiX+D4Vlpjlrnc7XvZGP0QU1VSGapfK7aXE+M5r1L7LxD7Xu00HzZHt8TiF8aDZmEIxFhOjjbzU8XoNXXXBwFP7ZwTQy9NPH5GALvICIiAiIgIiICIiAiIgIiICIiAs7+yQjDcWU8g56ceR7/WtELOHsi5+MxtFEPk07fK+Q+pBVa7FnustDTGKMHIuz1dQH6Ljqc4GsJulpfOBnlIW+aw/qg5WkeiNvx5XU5/13uHU88YPI4KNq1PZEWn2njGO4sGqeIZnpczkHzeLVVoNSaDri2v0dwR55uic+N27JxcPNc1T9UJ7HC+CKvqbFKfjgSs628l3jBafslX2gIiICIiAiIgIiICIiAiIgIiICyfphuLblpEq5Izm1jhGPsNDT5wctQ366Q2WyzXOo+LExzzvyGzvOQ71jGrqZKyrfVTnNz3Fzj0knM+UoPStIaAbTEMBmoqGh3GTvc3cAGR/mw+NZvWxcCWn+B4OpLcRkWRN4Y+s7lu84uQRbTxYP4vgl1bEM5KZ3GDp4J5Lx1ZZOPYWY1t+eGOogdBOA5rgWuB2EEZEHrCx/jnDsuFsUTWqTPgtdnGT8ph1tPi1HeCg+XC17nw7iCC7U22N4JHzhscO9pI71sa31tPcaCOuo3cJkjQ5p6QRmFiRXfoAxs1meFbk7aS6nJ8bmd+tw+1uQXoiIgIiICIiAiIgIiICIiAiLl4lvtFhuyyXW4nJjBnlzuPM0bydSCrvZEYoFNbo8N0x5UuUku5rTyR3uGf2N6oFdHEN5q8QXqW615zfI7M9AGwAbgMgOpc5BKtGFg90eNqeieM42u4yTo4LOUQdzjwW/aWuVVHsf8AC/8ADMPOvlU3KSo+JntEbdn3jmd4DVa6Aq203YMOI8P/AMSoW51FOCQANb2bXN3kfGHUQNqslEGHF5wyyQSiWFxa5pBa4HIgjWCCNYI6Va+m3R66z1rsRWhn8vIc5Wgf0nnn7Lj4icucKpUGotFGkSDF9AKKvIbVxjlN2cYB8pv6jm6irBWI6GsqbfVsq6J7mSMObXNORBHQtFaNdLlFiBrLZiAthqdQa7YyY7NXzXH5uwnZtyAWkiIgIiICIiAiIgIi5mIb/a8N24194lbGwbM9rj0NG0ncPyQfZW1dPQUj6uteGMYC5znHIADpWXdKmPpcaXUR02baaInimn5R2cNw6TzDmB3lNJOkivxpUe14gYqVp5MWet3Q5+W07tg37TBUBSzRrhGXGGJmUbgeJZy53DmaObPpdsHeeZcCz2utvVzjt1tYXySHJrR+Z6ABmSeYBaxwBhGlwbh9tvgyc88qWT57vUNgHQOklBIoYo4IWwwgNa0ANA2ADUAOpeaIgIiIPVU08NXTup6locxwLXNcMw4HUQQdoIWatKejCpwrM652kF9IT1uhz5ndLeh/cdeRdppeMsbJYzHKAWkZEEZgg6siEGHkV5aRtC5LnXLBo3upif8Atk+ge47AqSqaeekndT1THMe05Oa4EOB3g6wgsDBGl2+4aaKSu/mYBqDXu5bR9V+s5bnZjVkMld2GNJeFsRtDaacRyH/KmyY7PoGZ4LvskrJiINxosc2XGOJLHk211czGjUGcLhMH2XZt8il9DpwxfTNAn9ry73xkE/cc0eRBpdFn2LT9eA34WjgJ3OcPzJXz1OnrEbxlT09K3rD3H0wEGil8V0u1us9P7Yus0cTel7g3Pqz2ncFmG66WcaXJpYari2nmia1vicBw/OUOra2qr5+PrpHyPPynuLj4yc0F9Yu06W+lBp8LR8c7/VkBbGOpupzu/g96pC/X664irjW3mZ0r+bM6mjoaBqaNwAXNRAX2Wi1115uDLfa43SSPOTWj9eYAbSTqC7uCsB3zGFSBb2cGIHlzPGTG9OXzj9Ubs8tq0pgjA9nwZRcVbm8KRw+Emd8d/qb0NHlOtBzNGGjylwVQmWbgyVUg+EkGxo28Fmevg57TtcRmdgAnKIgIiICIiAiIgKN4uwPYcXRZXaLlgZNlZyZG9/ONzsxuUkRBnDFWhG+2xxmsThUx/N1NkHcTke45noVaV9vrLbUGnuET43ja17S0+IrbS+W4W2hucPE3GKOVvQ9ocPKEGJkWprrogwbcXl7YHRE/6TyB4jm3xBVxpJ0S2zCuGpLxb6iZ3ALRwHhpz4Tg3a0Dp6EFQIi7eCrHHiTFEFnleWCUkFwGZGTXO2HqQcRFpCg0FYXpznVyVEu4uDR5rc/KpjZsDYXsmRt1HEHDY5zeE77z8z5UGZcOYBxNiMh1upn8A/5j+Qzrzdt+zmrhwhoPtVv4NTiN/th418W3NsQ6/lO78gecK2xq1BEHrp4IaaBsFM1rWtGTWtAAA6ABqC9iIgIiICIiAiIgIiICIiAiIgKv9O3g2n7cfptVgKv9O3g2n7cfptQZcUy0P+Emi7bvQeoaplof8JNF23eg9BrFERAREQEREBERAREQEREBERAREQEREBV/p28G0/bj9NqsBV/p28G0/bj9NqDLimWh/wAJNF23eg9Q1TLQ/wCEmi7bvQeg1iiIgIiICIiAiIgIiICIiAiIgLkX3E1lw8WC9Tsi4efA4Wevg5Z5ZDmzHjXXVF+yZ/q2/qm/8KCyPfJwZ9Ph8vqT3ycGfT4fL6lkhEGt/fJwZ9Ph8vqUM0v40w3ecCTUNrqo5JC6Mhrc8zk9pPN0LPaIClGjG4Ulqx3SV1weGRsc4ucdg5Dh+ZCi6INb++Tgz6fD5fUnvk4M+nw+X1LJCINb++Tgz6fD5fUnvlYM+nw+X1LJCINxAgjML9XhD/SHUF5oCIiAiIgIiICIiAqY9kPZ7pdZaH+F0803BEvC4uNz+DnxWWfBByzyPiVzogxv7kMT/wBvq/w8n7U9yGJ/7fV/h5P2rZCIMb+5DE/9vq/w8n7V89dh2+W+mNTX0lRGwbXvhe1oz1DW5oC2gq/07eDaftx+m1Blxe6kpamtqW01Ex0j3fFYxpc48+oDWV6VMtD/AISaLtu9B6Dke5DE/wDb6v8ADyftT3IYn/t9X+Hk/atkIgxv7kMT/wBvq/w8n7U9yGJ/7fV/h5P2rZCIPCLVEAegLzREBERAREQEREBERAREQEREBV/p28G0/bj9NqsBV/p28G0/bj9NqDLimWh/wk0Xbd6D1DVMtD/hJou270HoNYoiICIiAiIgIiICIiAiIgIiICIiAiIgKv8ATt4Np+3H6bVYCr/Tt4Np+3H6bUGXFMtD/hJou270HqGqZaH/AAk0Xbd6D0GsUREBERAREQEREBERAREQEREBERAREQFX+nbwbT9uP02qwFG9IWG5sWYWks9O9sbnuaeE4EgcFwdzdSDICmWh/wAJNF23eg9TL3gLp9Nh+45dvBWhy4YbxTBeJqqJ7YnEloa4E5tc3n60FyIiICIiAiIgIiICIiAiIgIiICIiAiIgIiICIiAiIgIiICIiAiIgIiIP/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6676" name="AutoShape 4" descr="data:image/jpeg;base64,/9j/4AAQSkZJRgABAQAAAQABAAD/2wCEAAkGBwgHBhMIBxIVFhUXGR8aFxcYGCEgHBoiHx8bGicnICUdHSggJCQlIR8XIjEhJiktLi4vGCQzODMsNyguLy4BCgoKBQUFDgUFDisZExkrKysrKysrKysrKysrKysrKysrKysrKysrKysrKysrKysrKysrKysrKysrKysrKysrK//AABEIASUArAMBIgACEQEDEQH/xAAcAAEAAwEAAwEAAAAAAAAAAAAABgcIBQIDBAH/xABLEAABAwICBAgGEAQFBQAAAAABAAIDBAUGEQchMWESEyJBUXFygTeRoaKy0QgUFhcjMkJSVGKCkpSxwdIVJDNVNENTc8KDs8Ph8P/EABQBAQAAAAAAAAAAAAAAAAAAAAD/xAAUEQEAAAAAAAAAAAAAAAAAAAAA/9oADAMBAAIRAxEAPwC8UREBERARc6/X22Yet5rrxK2Ng5ztJ6GgaydwVDY3013S5vdS4ZBp4tnGHLjXfozuzO8bEF34jxdYcMx8K9VDIztDNrz1Nbm7vyyVW4g0+RMcY8O0pd0STHIfcacyPtAqjaieapmM9S5znOOZc4kkneTrK9aCdXXS5jS4vJFSIm/NiY1oHeQX+co1U4mv9X/iqypf2pnn83LlIg9stRPM7hSvcTvJK98F1uNP/h55W9l7h+RXxogklvx9i23nOmr6jqe8vHifmFMbLp1xJR5MukcNQ0bTlwHnvbyfMVVIg07hvTLhW8ZRVrnU0h5pRyM9zxqy3u4KsOGWOeISwODmkZhwOYI3ELD6kOFsaX/CsvCtE7g3PMxO5Ubutp1d4yO9BsJFXOAtLdnxMW0Vxyp6g6g1x5Dz9Rx5z8069eQzVjICIiAiIgIiICiOkLHttwVb+FNk+dw+DhB1ne7oaOnn5k0j44o8FWjjn5OnfmIYuk9J6Gjn6diytd7nWXm4vuFyeXyPObnH9OgDYBzIPtxRie7YquJrrzIXH5LRqYwdDRzDynnJXGRSXBOCLxjKt4m2tyjafhJnfEZ63fVGvqGtBGwCTkFO8MaJsVX9omdEIIz8ubkkjc343jAG9XpgnRrYMJMEsLONn55pBmfsjY3u19JKmaCpbLoHsVNk+7zyzHnDcmMPizd5yl1Do1wbQtyioYj/ALgL/TJUsRBx4sK4dibwY6KmA/2WftXoqME4VqP61BTH/pNB8gXfRBX900OYMr2nioXwk/KikOrudwm+RQLEOgWuhaZcPVLZPqSjgu7nDNp7wFfqIMX33D93w/U+1rzA+J3NwhqPURyT3ErmLbVxt9HdKQ0lxjZIw7WvaCPL+apDH+hN1PG64YPzcBrNO45uA+o46z2Tr3nYgpRW/ow0vVNtkZacUvL4djJjrfH2udzd+0bxqFRSxvikMcoIcDkQRkQRqyI6V4oNwQyxzwiaBwc1wza4HMEHnBC81m3Q/pJdhupFnvTiaV55Ljr4knn7B5xzbenPSLHNewPYQQdYI2FB+oiIC52IbzR4fs0t1uByZG3M9JOwAbycgOtdFZ20/Yvdcr0MO0bvgoDnJlsdIR/wBy6y7oCCvsW4jrcVX2S7XDa7U1uepjRsaNw8pJPOuMikuj/CNVjLEDbfDm2McqaT5jfWdgHTuBQdfRfo6qcaVhqKkmOlYcnvG1528Fm/pPNn1BactVsorPb2UFsjbHGwZNa3Z/7J2knWSlpttHZ7dHb7cwMjjHBa0f8A2snaSdZJzX1oCIiAiIgIiICIiAiIgrnSjoxpMWQuuNrDY6sDbsbLlzP38wf3HVllmirpp6OqdS1bSx7CWua4ZEEaiCtuqp9N2j9t6oDiC0M/mIx8I1o1ysH5uaNnORq15AIM6K+dA2PDUxjCt1dymj+XcTtA1lncNY3AjmCoZe+hq6igrGVlG4tkY4OY4bQQcwUG3EXBwNiSHFeGYbtFkC4ZSNHyXjU4ePWNxC7yDiY1vzMM4XqLu/ImNvIB53HktH3iM92ax3UTy1NQ6oqCXOcS5zjtJJzJPWVefskb2WU9LYYj8YmaQZ68hmxvcTxne0dCohB+gEnILV+inCLcI4WZFMPh5cpJjz5kam9TRq68zzqi9C+HW3/HEbpxnHAOOf0Ety4I+8WnqaVqdAREQEREBERAREQEREBERAREQZb0zYQbhfFBmoxlBUZvjAGpp+U3uJBG5wHMoAtW6YMOtxDgeZrBnJCOOj6c27R3t4Q68llJBbfsesSuoMQPsE55FQC5m6Rgz85oP3WrRCxRZ7jPaLtDcqX48T2vb9kg5Hcdh61tChqoq+ijrKc5ska17T0hwBHkKDL2my5OuOkWoaTyYg2Ju4NaCfOL1BF1sWVHtvFVZUn5c8rvG9xXJQaJ9jnafauGJro8a5pOCD9Vgy9Iv8StpRPRVRih0eUUQ54g/wC+S/8A5KWICIiAiIgIiICIiAiIgIiICIiD8cA4cFyxrjC1GyYpqrblkI5XBvZzzb5patlrMWnyjFLpDfKP82KN/kLP+CCuVqzQxcnXLR1SulObow6I9THEN83grKaurQtiX+D4Vlpjlrnc7XvZGP0QU1VSGapfK7aXE+M5r1L7LxD7Xu00HzZHt8TiF8aDZmEIxFhOjjbzU8XoNXXXBwFP7ZwTQy9NPH5GALvICIiAiIgIiICIiAiIgIiICIiAs7+yQjDcWU8g56ceR7/WtELOHsi5+MxtFEPk07fK+Q+pBVa7FnustDTGKMHIuz1dQH6Ljqc4GsJulpfOBnlIW+aw/qg5WkeiNvx5XU5/13uHU88YPI4KNq1PZEWn2njGO4sGqeIZnpczkHzeLVVoNSaDri2v0dwR55uic+N27JxcPNc1T9UJ7HC+CKvqbFKfjgSs628l3jBafslX2gIiICIiAiIgIiICIiAiIgIiICyfphuLblpEq5Izm1jhGPsNDT5wctQ366Q2WyzXOo+LExzzvyGzvOQ71jGrqZKyrfVTnNz3Fzj0knM+UoPStIaAbTEMBmoqGh3GTvc3cAGR/mw+NZvWxcCWn+B4OpLcRkWRN4Y+s7lu84uQRbTxYP4vgl1bEM5KZ3GDp4J5Lx1ZZOPYWY1t+eGOogdBOA5rgWuB2EEZEHrCx/jnDsuFsUTWqTPgtdnGT8ph1tPi1HeCg+XC17nw7iCC7U22N4JHzhscO9pI71sa31tPcaCOuo3cJkjQ5p6QRmFiRXfoAxs1meFbk7aS6nJ8bmd+tw+1uQXoiIgIiICIiAiIgIiICIiAiLl4lvtFhuyyXW4nJjBnlzuPM0bydSCrvZEYoFNbo8N0x5UuUku5rTyR3uGf2N6oFdHEN5q8QXqW615zfI7M9AGwAbgMgOpc5BKtGFg90eNqeieM42u4yTo4LOUQdzjwW/aWuVVHsf8AC/8ADMPOvlU3KSo+JntEbdn3jmd4DVa6Aq203YMOI8P/AMSoW51FOCQANb2bXN3kfGHUQNqslEGHF5wyyQSiWFxa5pBa4HIgjWCCNYI6Va+m3R66z1rsRWhn8vIc5Wgf0nnn7Lj4icucKpUGotFGkSDF9AKKvIbVxjlN2cYB8pv6jm6irBWI6GsqbfVsq6J7mSMObXNORBHQtFaNdLlFiBrLZiAthqdQa7YyY7NXzXH5uwnZtyAWkiIgIiICIiAiIgIi5mIb/a8N24194lbGwbM9rj0NG0ncPyQfZW1dPQUj6uteGMYC5znHIADpWXdKmPpcaXUR02baaInimn5R2cNw6TzDmB3lNJOkivxpUe14gYqVp5MWet3Q5+W07tg37TBUBSzRrhGXGGJmUbgeJZy53DmaObPpdsHeeZcCz2utvVzjt1tYXySHJrR+Z6ABmSeYBaxwBhGlwbh9tvgyc88qWT57vUNgHQOklBIoYo4IWwwgNa0ANA2ADUAOpeaIgIiIPVU08NXTup6locxwLXNcMw4HUQQdoIWatKejCpwrM652kF9IT1uhz5ndLeh/cdeRdppeMsbJYzHKAWkZEEZgg6siEGHkV5aRtC5LnXLBo3upif8Atk+ge47AqSqaeekndT1THMe05Oa4EOB3g6wgsDBGl2+4aaKSu/mYBqDXu5bR9V+s5bnZjVkMld2GNJeFsRtDaacRyH/KmyY7PoGZ4LvskrJiINxosc2XGOJLHk211czGjUGcLhMH2XZt8il9DpwxfTNAn9ry73xkE/cc0eRBpdFn2LT9eA34WjgJ3OcPzJXz1OnrEbxlT09K3rD3H0wEGil8V0u1us9P7Yus0cTel7g3Pqz2ncFmG66WcaXJpYari2nmia1vicBw/OUOra2qr5+PrpHyPPynuLj4yc0F9Yu06W+lBp8LR8c7/VkBbGOpupzu/g96pC/X664irjW3mZ0r+bM6mjoaBqaNwAXNRAX2Wi1115uDLfa43SSPOTWj9eYAbSTqC7uCsB3zGFSBb2cGIHlzPGTG9OXzj9Ubs8tq0pgjA9nwZRcVbm8KRw+Emd8d/qb0NHlOtBzNGGjylwVQmWbgyVUg+EkGxo28Fmevg57TtcRmdgAnKIgIiICIiAiIgKN4uwPYcXRZXaLlgZNlZyZG9/ONzsxuUkRBnDFWhG+2xxmsThUx/N1NkHcTke45noVaV9vrLbUGnuET43ja17S0+IrbS+W4W2hucPE3GKOVvQ9ocPKEGJkWprrogwbcXl7YHRE/6TyB4jm3xBVxpJ0S2zCuGpLxb6iZ3ALRwHhpz4Tg3a0Dp6EFQIi7eCrHHiTFEFnleWCUkFwGZGTXO2HqQcRFpCg0FYXpznVyVEu4uDR5rc/KpjZsDYXsmRt1HEHDY5zeE77z8z5UGZcOYBxNiMh1upn8A/5j+Qzrzdt+zmrhwhoPtVv4NTiN/th418W3NsQ6/lO78gecK2xq1BEHrp4IaaBsFM1rWtGTWtAAA6ABqC9iIgIiICIiAiIgIiICIiAiIgKv9O3g2n7cfptVgKv9O3g2n7cfptQZcUy0P+Emi7bvQeoaplof8JNF23eg9BrFERAREQEREBERAREQEREBERAREQEREBV/p28G0/bj9NqsBV/p28G0/bj9NqDLimWh/wAJNF23eg9Q1TLQ/wCEmi7bvQeg1iiIgIiICIiAiIgIiICIiAiIgLkX3E1lw8WC9Tsi4efA4Wevg5Z5ZDmzHjXXVF+yZ/q2/qm/8KCyPfJwZ9Ph8vqT3ycGfT4fL6lkhEGt/fJwZ9Ph8vqUM0v40w3ecCTUNrqo5JC6Mhrc8zk9pPN0LPaIClGjG4Ulqx3SV1weGRsc4ucdg5Dh+ZCi6INb++Tgz6fD5fUnvk4M+nw+X1LJCINb++Tgz6fD5fUnvlYM+nw+X1LJCINxAgjML9XhD/SHUF5oCIiAiIgIiICIiAqY9kPZ7pdZaH+F0803BEvC4uNz+DnxWWfBByzyPiVzogxv7kMT/wBvq/w8n7U9yGJ/7fV/h5P2rZCIMb+5DE/9vq/w8n7V89dh2+W+mNTX0lRGwbXvhe1oz1DW5oC2gq/07eDaftx+m1Blxe6kpamtqW01Ex0j3fFYxpc48+oDWV6VMtD/AISaLtu9B6Dke5DE/wDb6v8ADyftT3IYn/t9X+Hk/atkIgxv7kMT/wBvq/w8n7U9yGJ/7fV/h5P2rZCIPCLVEAegLzREBERAREQEREBERAREQEREBV/p28G0/bj9NqsBV/p28G0/bj9NqDLimWh/wk0Xbd6D1DVMtD/hJou270HoNYoiICIiAiIgIiICIiAiIgIiICIiAiIgKv8ATt4Np+3H6bVYCr/Tt4Np+3H6bUGXFMtD/hJou270HqGqZaH/AAk0Xbd6D0GsUREBERAREQEREBERAREQEREBERAREQFX+nbwbT9uP02qwFG9IWG5sWYWks9O9sbnuaeE4EgcFwdzdSDICmWh/wAJNF23eg9TL3gLp9Nh+45dvBWhy4YbxTBeJqqJ7YnEloa4E5tc3n60FyIiICIiAiIgIiICIiAiIgIiICIiAiIgIiICIiAiIgIiICIiAiIgIiIP/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6678" name="AutoShape 6" descr="data:image/jpeg;base64,/9j/4AAQSkZJRgABAQAAAQABAAD/2wCEAAkGBwgHBhMIBxIVFhUXGR8aFxcYGCEgHBoiHx8bGicnICUdHSggJCQlIR8XIjEhJiktLi4vGCQzODMsNyguLy4BCgoKBQUFDgUFDisZExkrKysrKysrKysrKysrKysrKysrKysrKysrKysrKysrKysrKysrKysrKysrKysrKysrK//AABEIASUArAMBIgACEQEDEQH/xAAcAAEAAwEAAwEAAAAAAAAAAAAABgcIBQIDBAH/xABLEAABAwICBAgGEAQFBQAAAAABAAIDBAUGEQchMWESEyJBUXFygTeRoaKy0QgUFhcjMkJSVGKCkpSxwdIVJDNVNENTc8KDs8Ph8P/EABQBAQAAAAAAAAAAAAAAAAAAAAD/xAAUEQEAAAAAAAAAAAAAAAAAAAAA/9oADAMBAAIRAxEAPwC8UREBERARc6/X22Yet5rrxK2Ng5ztJ6GgaydwVDY3013S5vdS4ZBp4tnGHLjXfozuzO8bEF34jxdYcMx8K9VDIztDNrz1Nbm7vyyVW4g0+RMcY8O0pd0STHIfcacyPtAqjaieapmM9S5znOOZc4kkneTrK9aCdXXS5jS4vJFSIm/NiY1oHeQX+co1U4mv9X/iqypf2pnn83LlIg9stRPM7hSvcTvJK98F1uNP/h55W9l7h+RXxogklvx9i23nOmr6jqe8vHifmFMbLp1xJR5MukcNQ0bTlwHnvbyfMVVIg07hvTLhW8ZRVrnU0h5pRyM9zxqy3u4KsOGWOeISwODmkZhwOYI3ELD6kOFsaX/CsvCtE7g3PMxO5Ubutp1d4yO9BsJFXOAtLdnxMW0Vxyp6g6g1x5Dz9Rx5z8069eQzVjICIiAiIgIiICiOkLHttwVb+FNk+dw+DhB1ne7oaOnn5k0j44o8FWjjn5OnfmIYuk9J6Gjn6diytd7nWXm4vuFyeXyPObnH9OgDYBzIPtxRie7YquJrrzIXH5LRqYwdDRzDynnJXGRSXBOCLxjKt4m2tyjafhJnfEZ63fVGvqGtBGwCTkFO8MaJsVX9omdEIIz8ubkkjc343jAG9XpgnRrYMJMEsLONn55pBmfsjY3u19JKmaCpbLoHsVNk+7zyzHnDcmMPizd5yl1Do1wbQtyioYj/ALgL/TJUsRBx4sK4dibwY6KmA/2WftXoqME4VqP61BTH/pNB8gXfRBX900OYMr2nioXwk/KikOrudwm+RQLEOgWuhaZcPVLZPqSjgu7nDNp7wFfqIMX33D93w/U+1rzA+J3NwhqPURyT3ErmLbVxt9HdKQ0lxjZIw7WvaCPL+apDH+hN1PG64YPzcBrNO45uA+o46z2Tr3nYgpRW/ow0vVNtkZacUvL4djJjrfH2udzd+0bxqFRSxvikMcoIcDkQRkQRqyI6V4oNwQyxzwiaBwc1wza4HMEHnBC81m3Q/pJdhupFnvTiaV55Ljr4knn7B5xzbenPSLHNewPYQQdYI2FB+oiIC52IbzR4fs0t1uByZG3M9JOwAbycgOtdFZ20/Yvdcr0MO0bvgoDnJlsdIR/wBy6y7oCCvsW4jrcVX2S7XDa7U1uepjRsaNw8pJPOuMikuj/CNVjLEDbfDm2McqaT5jfWdgHTuBQdfRfo6qcaVhqKkmOlYcnvG1528Fm/pPNn1BactVsorPb2UFsjbHGwZNa3Z/7J2knWSlpttHZ7dHb7cwMjjHBa0f8A2snaSdZJzX1oCIiAiIgIiICIiAiIgrnSjoxpMWQuuNrDY6sDbsbLlzP38wf3HVllmirpp6OqdS1bSx7CWua4ZEEaiCtuqp9N2j9t6oDiC0M/mIx8I1o1ysH5uaNnORq15AIM6K+dA2PDUxjCt1dymj+XcTtA1lncNY3AjmCoZe+hq6igrGVlG4tkY4OY4bQQcwUG3EXBwNiSHFeGYbtFkC4ZSNHyXjU4ePWNxC7yDiY1vzMM4XqLu/ImNvIB53HktH3iM92ax3UTy1NQ6oqCXOcS5zjtJJzJPWVefskb2WU9LYYj8YmaQZ68hmxvcTxne0dCohB+gEnILV+inCLcI4WZFMPh5cpJjz5kam9TRq68zzqi9C+HW3/HEbpxnHAOOf0Ety4I+8WnqaVqdAREQEREBERAREQEREBERAREQZb0zYQbhfFBmoxlBUZvjAGpp+U3uJBG5wHMoAtW6YMOtxDgeZrBnJCOOj6c27R3t4Q68llJBbfsesSuoMQPsE55FQC5m6Rgz85oP3WrRCxRZ7jPaLtDcqX48T2vb9kg5Hcdh61tChqoq+ijrKc5ska17T0hwBHkKDL2my5OuOkWoaTyYg2Ju4NaCfOL1BF1sWVHtvFVZUn5c8rvG9xXJQaJ9jnafauGJro8a5pOCD9Vgy9Iv8StpRPRVRih0eUUQ54g/wC+S/8A5KWICIiAiIgIiICIiAiIgIiICIiD8cA4cFyxrjC1GyYpqrblkI5XBvZzzb5patlrMWnyjFLpDfKP82KN/kLP+CCuVqzQxcnXLR1SulObow6I9THEN83grKaurQtiX+D4Vlpjlrnc7XvZGP0QU1VSGapfK7aXE+M5r1L7LxD7Xu00HzZHt8TiF8aDZmEIxFhOjjbzU8XoNXXXBwFP7ZwTQy9NPH5GALvICIiAiIgIiICIiAiIgIiICIiAs7+yQjDcWU8g56ceR7/WtELOHsi5+MxtFEPk07fK+Q+pBVa7FnustDTGKMHIuz1dQH6Ljqc4GsJulpfOBnlIW+aw/qg5WkeiNvx5XU5/13uHU88YPI4KNq1PZEWn2njGO4sGqeIZnpczkHzeLVVoNSaDri2v0dwR55uic+N27JxcPNc1T9UJ7HC+CKvqbFKfjgSs628l3jBafslX2gIiICIiAiIgIiICIiAiIgIiICyfphuLblpEq5Izm1jhGPsNDT5wctQ366Q2WyzXOo+LExzzvyGzvOQ71jGrqZKyrfVTnNz3Fzj0knM+UoPStIaAbTEMBmoqGh3GTvc3cAGR/mw+NZvWxcCWn+B4OpLcRkWRN4Y+s7lu84uQRbTxYP4vgl1bEM5KZ3GDp4J5Lx1ZZOPYWY1t+eGOogdBOA5rgWuB2EEZEHrCx/jnDsuFsUTWqTPgtdnGT8ph1tPi1HeCg+XC17nw7iCC7U22N4JHzhscO9pI71sa31tPcaCOuo3cJkjQ5p6QRmFiRXfoAxs1meFbk7aS6nJ8bmd+tw+1uQXoiIgIiICIiAiIgIiICIiAiLl4lvtFhuyyXW4nJjBnlzuPM0bydSCrvZEYoFNbo8N0x5UuUku5rTyR3uGf2N6oFdHEN5q8QXqW615zfI7M9AGwAbgMgOpc5BKtGFg90eNqeieM42u4yTo4LOUQdzjwW/aWuVVHsf8AC/8ADMPOvlU3KSo+JntEbdn3jmd4DVa6Aq203YMOI8P/AMSoW51FOCQANb2bXN3kfGHUQNqslEGHF5wyyQSiWFxa5pBa4HIgjWCCNYI6Va+m3R66z1rsRWhn8vIc5Wgf0nnn7Lj4icucKpUGotFGkSDF9AKKvIbVxjlN2cYB8pv6jm6irBWI6GsqbfVsq6J7mSMObXNORBHQtFaNdLlFiBrLZiAthqdQa7YyY7NXzXH5uwnZtyAWkiIgIiICIiAiIgIi5mIb/a8N24194lbGwbM9rj0NG0ncPyQfZW1dPQUj6uteGMYC5znHIADpWXdKmPpcaXUR02baaInimn5R2cNw6TzDmB3lNJOkivxpUe14gYqVp5MWet3Q5+W07tg37TBUBSzRrhGXGGJmUbgeJZy53DmaObPpdsHeeZcCz2utvVzjt1tYXySHJrR+Z6ABmSeYBaxwBhGlwbh9tvgyc88qWT57vUNgHQOklBIoYo4IWwwgNa0ANA2ADUAOpeaIgIiIPVU08NXTup6locxwLXNcMw4HUQQdoIWatKejCpwrM652kF9IT1uhz5ndLeh/cdeRdppeMsbJYzHKAWkZEEZgg6siEGHkV5aRtC5LnXLBo3upif8Atk+ge47AqSqaeekndT1THMe05Oa4EOB3g6wgsDBGl2+4aaKSu/mYBqDXu5bR9V+s5bnZjVkMld2GNJeFsRtDaacRyH/KmyY7PoGZ4LvskrJiINxosc2XGOJLHk211czGjUGcLhMH2XZt8il9DpwxfTNAn9ry73xkE/cc0eRBpdFn2LT9eA34WjgJ3OcPzJXz1OnrEbxlT09K3rD3H0wEGil8V0u1us9P7Yus0cTel7g3Pqz2ncFmG66WcaXJpYari2nmia1vicBw/OUOra2qr5+PrpHyPPynuLj4yc0F9Yu06W+lBp8LR8c7/VkBbGOpupzu/g96pC/X664irjW3mZ0r+bM6mjoaBqaNwAXNRAX2Wi1115uDLfa43SSPOTWj9eYAbSTqC7uCsB3zGFSBb2cGIHlzPGTG9OXzj9Ubs8tq0pgjA9nwZRcVbm8KRw+Emd8d/qb0NHlOtBzNGGjylwVQmWbgyVUg+EkGxo28Fmevg57TtcRmdgAnKIgIiICIiAiIgKN4uwPYcXRZXaLlgZNlZyZG9/ONzsxuUkRBnDFWhG+2xxmsThUx/N1NkHcTke45noVaV9vrLbUGnuET43ja17S0+IrbS+W4W2hucPE3GKOVvQ9ocPKEGJkWprrogwbcXl7YHRE/6TyB4jm3xBVxpJ0S2zCuGpLxb6iZ3ALRwHhpz4Tg3a0Dp6EFQIi7eCrHHiTFEFnleWCUkFwGZGTXO2HqQcRFpCg0FYXpznVyVEu4uDR5rc/KpjZsDYXsmRt1HEHDY5zeE77z8z5UGZcOYBxNiMh1upn8A/5j+Qzrzdt+zmrhwhoPtVv4NTiN/th418W3NsQ6/lO78gecK2xq1BEHrp4IaaBsFM1rWtGTWtAAA6ABqC9iIgIiICIiAiIgIiICIiAiIgKv9O3g2n7cfptVgKv9O3g2n7cfptQZcUy0P+Emi7bvQeoaplof8JNF23eg9BrFERAREQEREBERAREQEREBERAREQEREBV/p28G0/bj9NqsBV/p28G0/bj9NqDLimWh/wAJNF23eg9Q1TLQ/wCEmi7bvQeg1iiIgIiICIiAiIgIiICIiAiIgLkX3E1lw8WC9Tsi4efA4Wevg5Z5ZDmzHjXXVF+yZ/q2/qm/8KCyPfJwZ9Ph8vqT3ycGfT4fL6lkhEGt/fJwZ9Ph8vqUM0v40w3ecCTUNrqo5JC6Mhrc8zk9pPN0LPaIClGjG4Ulqx3SV1weGRsc4ucdg5Dh+ZCi6INb++Tgz6fD5fUnvk4M+nw+X1LJCINb++Tgz6fD5fUnvlYM+nw+X1LJCINxAgjML9XhD/SHUF5oCIiAiIgIiICIiAqY9kPZ7pdZaH+F0803BEvC4uNz+DnxWWfBByzyPiVzogxv7kMT/wBvq/w8n7U9yGJ/7fV/h5P2rZCIMb+5DE/9vq/w8n7V89dh2+W+mNTX0lRGwbXvhe1oz1DW5oC2gq/07eDaftx+m1Blxe6kpamtqW01Ex0j3fFYxpc48+oDWV6VMtD/AISaLtu9B6Dke5DE/wDb6v8ADyftT3IYn/t9X+Hk/atkIgxv7kMT/wBvq/w8n7U9yGJ/7fV/h5P2rZCIPCLVEAegLzREBERAREQEREBERAREQEREBV/p28G0/bj9NqsBV/p28G0/bj9NqDLimWh/wk0Xbd6D1DVMtD/hJou270HoNYoiICIiAiIgIiICIiAiIgIiICIiAiIgKv8ATt4Np+3H6bVYCr/Tt4Np+3H6bUGXFMtD/hJou270HqGqZaH/AAk0Xbd6D0GsUREBERAREQEREBERAREQEREBERAREQFX+nbwbT9uP02qwFG9IWG5sWYWks9O9sbnuaeE4EgcFwdzdSDICmWh/wAJNF23eg9TL3gLp9Nh+45dvBWhy4YbxTBeJqqJ7YnEloa4E5tc3n60FyIiICIiAiIgIiICIiAiIgIiICIiAiIgIiICIiAiIgIiICIiAiIgIiIP/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9" name="Picture 1"/>
          <p:cNvPicPr>
            <a:picLocks noChangeAspect="1" noChangeArrowheads="1"/>
          </p:cNvPicPr>
          <p:nvPr/>
        </p:nvPicPr>
        <p:blipFill>
          <a:blip r:embed="rId3" cstate="print"/>
          <a:srcRect/>
          <a:stretch>
            <a:fillRect/>
          </a:stretch>
        </p:blipFill>
        <p:spPr bwMode="auto">
          <a:xfrm>
            <a:off x="2362200" y="2057400"/>
            <a:ext cx="4419600" cy="4710446"/>
          </a:xfrm>
          <a:prstGeom prst="rect">
            <a:avLst/>
          </a:prstGeom>
          <a:noFill/>
          <a:ln w="9525">
            <a:noFill/>
            <a:miter lim="800000"/>
            <a:headEnd/>
            <a:tailEnd/>
          </a:ln>
        </p:spPr>
      </p:pic>
    </p:spTree>
    <p:extLst>
      <p:ext uri="{BB962C8B-B14F-4D97-AF65-F5344CB8AC3E}">
        <p14:creationId xmlns:p14="http://schemas.microsoft.com/office/powerpoint/2010/main" val="40098210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7454" y="152400"/>
            <a:ext cx="6329104" cy="830997"/>
          </a:xfrm>
          <a:prstGeom prst="rect">
            <a:avLst/>
          </a:prstGeom>
          <a:noFill/>
        </p:spPr>
        <p:txBody>
          <a:bodyPr wrap="none" rtlCol="0">
            <a:spAutoFit/>
          </a:bodyPr>
          <a:lstStyle/>
          <a:p>
            <a:r>
              <a:rPr lang="en-US" sz="4800" b="1" dirty="0" err="1" smtClean="0"/>
              <a:t>Punnett</a:t>
            </a:r>
            <a:r>
              <a:rPr lang="en-US" sz="4800" b="1" dirty="0" smtClean="0"/>
              <a:t> </a:t>
            </a:r>
            <a:r>
              <a:rPr lang="en-US" sz="4800" b="1" dirty="0" smtClean="0"/>
              <a:t>Square </a:t>
            </a:r>
            <a:r>
              <a:rPr lang="en-US" sz="2000" b="1" dirty="0" smtClean="0"/>
              <a:t>(practical practice)</a:t>
            </a:r>
            <a:endParaRPr lang="en-US" sz="2000" b="1" dirty="0"/>
          </a:p>
        </p:txBody>
      </p:sp>
      <p:sp>
        <p:nvSpPr>
          <p:cNvPr id="156674" name="AutoShape 2" descr="data:image/jpeg;base64,/9j/4AAQSkZJRgABAQAAAQABAAD/2wCEAAkGBwgHBhMIBxIVFhUXGR8aFxcYGCEgHBoiHx8bGicnICUdHSggJCQlIR8XIjEhJiktLi4vGCQzODMsNyguLy4BCgoKBQUFDgUFDisZExkrKysrKysrKysrKysrKysrKysrKysrKysrKysrKysrKysrKysrKysrKysrKysrKysrK//AABEIASUArAMBIgACEQEDEQH/xAAcAAEAAwEAAwEAAAAAAAAAAAAABgcIBQIDBAH/xABLEAABAwICBAgGEAQFBQAAAAABAAIDBAUGEQchMWESEyJBUXFygTeRoaKy0QgUFhcjMkJSVGKCkpSxwdIVJDNVNENTc8KDs8Ph8P/EABQBAQAAAAAAAAAAAAAAAAAAAAD/xAAUEQEAAAAAAAAAAAAAAAAAAAAA/9oADAMBAAIRAxEAPwC8UREBERARc6/X22Yet5rrxK2Ng5ztJ6GgaydwVDY3013S5vdS4ZBp4tnGHLjXfozuzO8bEF34jxdYcMx8K9VDIztDNrz1Nbm7vyyVW4g0+RMcY8O0pd0STHIfcacyPtAqjaieapmM9S5znOOZc4kkneTrK9aCdXXS5jS4vJFSIm/NiY1oHeQX+co1U4mv9X/iqypf2pnn83LlIg9stRPM7hSvcTvJK98F1uNP/h55W9l7h+RXxogklvx9i23nOmr6jqe8vHifmFMbLp1xJR5MukcNQ0bTlwHnvbyfMVVIg07hvTLhW8ZRVrnU0h5pRyM9zxqy3u4KsOGWOeISwODmkZhwOYI3ELD6kOFsaX/CsvCtE7g3PMxO5Ubutp1d4yO9BsJFXOAtLdnxMW0Vxyp6g6g1x5Dz9Rx5z8069eQzVjICIiAiIgIiICiOkLHttwVb+FNk+dw+DhB1ne7oaOnn5k0j44o8FWjjn5OnfmIYuk9J6Gjn6diytd7nWXm4vuFyeXyPObnH9OgDYBzIPtxRie7YquJrrzIXH5LRqYwdDRzDynnJXGRSXBOCLxjKt4m2tyjafhJnfEZ63fVGvqGtBGwCTkFO8MaJsVX9omdEIIz8ubkkjc343jAG9XpgnRrYMJMEsLONn55pBmfsjY3u19JKmaCpbLoHsVNk+7zyzHnDcmMPizd5yl1Do1wbQtyioYj/ALgL/TJUsRBx4sK4dibwY6KmA/2WftXoqME4VqP61BTH/pNB8gXfRBX900OYMr2nioXwk/KikOrudwm+RQLEOgWuhaZcPVLZPqSjgu7nDNp7wFfqIMX33D93w/U+1rzA+J3NwhqPURyT3ErmLbVxt9HdKQ0lxjZIw7WvaCPL+apDH+hN1PG64YPzcBrNO45uA+o46z2Tr3nYgpRW/ow0vVNtkZacUvL4djJjrfH2udzd+0bxqFRSxvikMcoIcDkQRkQRqyI6V4oNwQyxzwiaBwc1wza4HMEHnBC81m3Q/pJdhupFnvTiaV55Ljr4knn7B5xzbenPSLHNewPYQQdYI2FB+oiIC52IbzR4fs0t1uByZG3M9JOwAbycgOtdFZ20/Yvdcr0MO0bvgoDnJlsdIR/wBy6y7oCCvsW4jrcVX2S7XDa7U1uepjRsaNw8pJPOuMikuj/CNVjLEDbfDm2McqaT5jfWdgHTuBQdfRfo6qcaVhqKkmOlYcnvG1528Fm/pPNn1BactVsorPb2UFsjbHGwZNa3Z/7J2knWSlpttHZ7dHb7cwMjjHBa0f8A2snaSdZJzX1oCIiAiIgIiICIiAiIgrnSjoxpMWQuuNrDY6sDbsbLlzP38wf3HVllmirpp6OqdS1bSx7CWua4ZEEaiCtuqp9N2j9t6oDiC0M/mIx8I1o1ysH5uaNnORq15AIM6K+dA2PDUxjCt1dymj+XcTtA1lncNY3AjmCoZe+hq6igrGVlG4tkY4OY4bQQcwUG3EXBwNiSHFeGYbtFkC4ZSNHyXjU4ePWNxC7yDiY1vzMM4XqLu/ImNvIB53HktH3iM92ax3UTy1NQ6oqCXOcS5zjtJJzJPWVefskb2WU9LYYj8YmaQZ68hmxvcTxne0dCohB+gEnILV+inCLcI4WZFMPh5cpJjz5kam9TRq68zzqi9C+HW3/HEbpxnHAOOf0Ety4I+8WnqaVqdAREQEREBERAREQEREBERAREQZb0zYQbhfFBmoxlBUZvjAGpp+U3uJBG5wHMoAtW6YMOtxDgeZrBnJCOOj6c27R3t4Q68llJBbfsesSuoMQPsE55FQC5m6Rgz85oP3WrRCxRZ7jPaLtDcqX48T2vb9kg5Hcdh61tChqoq+ijrKc5ska17T0hwBHkKDL2my5OuOkWoaTyYg2Ju4NaCfOL1BF1sWVHtvFVZUn5c8rvG9xXJQaJ9jnafauGJro8a5pOCD9Vgy9Iv8StpRPRVRih0eUUQ54g/wC+S/8A5KWICIiAiIgIiICIiAiIgIiICIiD8cA4cFyxrjC1GyYpqrblkI5XBvZzzb5patlrMWnyjFLpDfKP82KN/kLP+CCuVqzQxcnXLR1SulObow6I9THEN83grKaurQtiX+D4Vlpjlrnc7XvZGP0QU1VSGapfK7aXE+M5r1L7LxD7Xu00HzZHt8TiF8aDZmEIxFhOjjbzU8XoNXXXBwFP7ZwTQy9NPH5GALvICIiAiIgIiICIiAiIgIiICIiAs7+yQjDcWU8g56ceR7/WtELOHsi5+MxtFEPk07fK+Q+pBVa7FnustDTGKMHIuz1dQH6Ljqc4GsJulpfOBnlIW+aw/qg5WkeiNvx5XU5/13uHU88YPI4KNq1PZEWn2njGO4sGqeIZnpczkHzeLVVoNSaDri2v0dwR55uic+N27JxcPNc1T9UJ7HC+CKvqbFKfjgSs628l3jBafslX2gIiICIiAiIgIiICIiAiIgIiICyfphuLblpEq5Izm1jhGPsNDT5wctQ366Q2WyzXOo+LExzzvyGzvOQ71jGrqZKyrfVTnNz3Fzj0knM+UoPStIaAbTEMBmoqGh3GTvc3cAGR/mw+NZvWxcCWn+B4OpLcRkWRN4Y+s7lu84uQRbTxYP4vgl1bEM5KZ3GDp4J5Lx1ZZOPYWY1t+eGOogdBOA5rgWuB2EEZEHrCx/jnDsuFsUTWqTPgtdnGT8ph1tPi1HeCg+XC17nw7iCC7U22N4JHzhscO9pI71sa31tPcaCOuo3cJkjQ5p6QRmFiRXfoAxs1meFbk7aS6nJ8bmd+tw+1uQXoiIgIiICIiAiIgIiICIiAiLl4lvtFhuyyXW4nJjBnlzuPM0bydSCrvZEYoFNbo8N0x5UuUku5rTyR3uGf2N6oFdHEN5q8QXqW615zfI7M9AGwAbgMgOpc5BKtGFg90eNqeieM42u4yTo4LOUQdzjwW/aWuVVHsf8AC/8ADMPOvlU3KSo+JntEbdn3jmd4DVa6Aq203YMOI8P/AMSoW51FOCQANb2bXN3kfGHUQNqslEGHF5wyyQSiWFxa5pBa4HIgjWCCNYI6Va+m3R66z1rsRWhn8vIc5Wgf0nnn7Lj4icucKpUGotFGkSDF9AKKvIbVxjlN2cYB8pv6jm6irBWI6GsqbfVsq6J7mSMObXNORBHQtFaNdLlFiBrLZiAthqdQa7YyY7NXzXH5uwnZtyAWkiIgIiICIiAiIgIi5mIb/a8N24194lbGwbM9rj0NG0ncPyQfZW1dPQUj6uteGMYC5znHIADpWXdKmPpcaXUR02baaInimn5R2cNw6TzDmB3lNJOkivxpUe14gYqVp5MWet3Q5+W07tg37TBUBSzRrhGXGGJmUbgeJZy53DmaObPpdsHeeZcCz2utvVzjt1tYXySHJrR+Z6ABmSeYBaxwBhGlwbh9tvgyc88qWT57vUNgHQOklBIoYo4IWwwgNa0ANA2ADUAOpeaIgIiIPVU08NXTup6locxwLXNcMw4HUQQdoIWatKejCpwrM652kF9IT1uhz5ndLeh/cdeRdppeMsbJYzHKAWkZEEZgg6siEGHkV5aRtC5LnXLBo3upif8Atk+ge47AqSqaeekndT1THMe05Oa4EOB3g6wgsDBGl2+4aaKSu/mYBqDXu5bR9V+s5bnZjVkMld2GNJeFsRtDaacRyH/KmyY7PoGZ4LvskrJiINxosc2XGOJLHk211czGjUGcLhMH2XZt8il9DpwxfTNAn9ry73xkE/cc0eRBpdFn2LT9eA34WjgJ3OcPzJXz1OnrEbxlT09K3rD3H0wEGil8V0u1us9P7Yus0cTel7g3Pqz2ncFmG66WcaXJpYari2nmia1vicBw/OUOra2qr5+PrpHyPPynuLj4yc0F9Yu06W+lBp8LR8c7/VkBbGOpupzu/g96pC/X664irjW3mZ0r+bM6mjoaBqaNwAXNRAX2Wi1115uDLfa43SSPOTWj9eYAbSTqC7uCsB3zGFSBb2cGIHlzPGTG9OXzj9Ubs8tq0pgjA9nwZRcVbm8KRw+Emd8d/qb0NHlOtBzNGGjylwVQmWbgyVUg+EkGxo28Fmevg57TtcRmdgAnKIgIiICIiAiIgKN4uwPYcXRZXaLlgZNlZyZG9/ONzsxuUkRBnDFWhG+2xxmsThUx/N1NkHcTke45noVaV9vrLbUGnuET43ja17S0+IrbS+W4W2hucPE3GKOVvQ9ocPKEGJkWprrogwbcXl7YHRE/6TyB4jm3xBVxpJ0S2zCuGpLxb6iZ3ALRwHhpz4Tg3a0Dp6EFQIi7eCrHHiTFEFnleWCUkFwGZGTXO2HqQcRFpCg0FYXpznVyVEu4uDR5rc/KpjZsDYXsmRt1HEHDY5zeE77z8z5UGZcOYBxNiMh1upn8A/5j+Qzrzdt+zmrhwhoPtVv4NTiN/th418W3NsQ6/lO78gecK2xq1BEHrp4IaaBsFM1rWtGTWtAAA6ABqC9iIgIiICIiAiIgIiICIiAiIgKv9O3g2n7cfptVgKv9O3g2n7cfptQZcUy0P+Emi7bvQeoaplof8JNF23eg9BrFERAREQEREBERAREQEREBERAREQEREBV/p28G0/bj9NqsBV/p28G0/bj9NqDLimWh/wAJNF23eg9Q1TLQ/wCEmi7bvQeg1iiIgIiICIiAiIgIiICIiAiIgLkX3E1lw8WC9Tsi4efA4Wevg5Z5ZDmzHjXXVF+yZ/q2/qm/8KCyPfJwZ9Ph8vqT3ycGfT4fL6lkhEGt/fJwZ9Ph8vqUM0v40w3ecCTUNrqo5JC6Mhrc8zk9pPN0LPaIClGjG4Ulqx3SV1weGRsc4ucdg5Dh+ZCi6INb++Tgz6fD5fUnvk4M+nw+X1LJCINb++Tgz6fD5fUnvlYM+nw+X1LJCINxAgjML9XhD/SHUF5oCIiAiIgIiICIiAqY9kPZ7pdZaH+F0803BEvC4uNz+DnxWWfBByzyPiVzogxv7kMT/wBvq/w8n7U9yGJ/7fV/h5P2rZCIMb+5DE/9vq/w8n7V89dh2+W+mNTX0lRGwbXvhe1oz1DW5oC2gq/07eDaftx+m1Blxe6kpamtqW01Ex0j3fFYxpc48+oDWV6VMtD/AISaLtu9B6Dke5DE/wDb6v8ADyftT3IYn/t9X+Hk/atkIgxv7kMT/wBvq/w8n7U9yGJ/7fV/h5P2rZCIPCLVEAegLzREBERAREQEREBERAREQEREBV/p28G0/bj9NqsBV/p28G0/bj9NqDLimWh/wk0Xbd6D1DVMtD/hJou270HoNYoiICIiAiIgIiICIiAiIgIiICIiAiIgKv8ATt4Np+3H6bVYCr/Tt4Np+3H6bUGXFMtD/hJou270HqGqZaH/AAk0Xbd6D0GsUREBERAREQEREBERAREQEREBERAREQFX+nbwbT9uP02qwFG9IWG5sWYWks9O9sbnuaeE4EgcFwdzdSDICmWh/wAJNF23eg9TL3gLp9Nh+45dvBWhy4YbxTBeJqqJ7YnEloa4E5tc3n60FyIiICIiAiIgIiICIiAiIgIiICIiAiIgIiICIiAiIgIiICIiAiIgIiIP/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6676" name="AutoShape 4" descr="data:image/jpeg;base64,/9j/4AAQSkZJRgABAQAAAQABAAD/2wCEAAkGBwgHBhMIBxIVFhUXGR8aFxcYGCEgHBoiHx8bGicnICUdHSggJCQlIR8XIjEhJiktLi4vGCQzODMsNyguLy4BCgoKBQUFDgUFDisZExkrKysrKysrKysrKysrKysrKysrKysrKysrKysrKysrKysrKysrKysrKysrKysrKysrK//AABEIASUArAMBIgACEQEDEQH/xAAcAAEAAwEAAwEAAAAAAAAAAAAABgcIBQIDBAH/xABLEAABAwICBAgGEAQFBQAAAAABAAIDBAUGEQchMWESEyJBUXFygTeRoaKy0QgUFhcjMkJSVGKCkpSxwdIVJDNVNENTc8KDs8Ph8P/EABQBAQAAAAAAAAAAAAAAAAAAAAD/xAAUEQEAAAAAAAAAAAAAAAAAAAAA/9oADAMBAAIRAxEAPwC8UREBERARc6/X22Yet5rrxK2Ng5ztJ6GgaydwVDY3013S5vdS4ZBp4tnGHLjXfozuzO8bEF34jxdYcMx8K9VDIztDNrz1Nbm7vyyVW4g0+RMcY8O0pd0STHIfcacyPtAqjaieapmM9S5znOOZc4kkneTrK9aCdXXS5jS4vJFSIm/NiY1oHeQX+co1U4mv9X/iqypf2pnn83LlIg9stRPM7hSvcTvJK98F1uNP/h55W9l7h+RXxogklvx9i23nOmr6jqe8vHifmFMbLp1xJR5MukcNQ0bTlwHnvbyfMVVIg07hvTLhW8ZRVrnU0h5pRyM9zxqy3u4KsOGWOeISwODmkZhwOYI3ELD6kOFsaX/CsvCtE7g3PMxO5Ubutp1d4yO9BsJFXOAtLdnxMW0Vxyp6g6g1x5Dz9Rx5z8069eQzVjICIiAiIgIiICiOkLHttwVb+FNk+dw+DhB1ne7oaOnn5k0j44o8FWjjn5OnfmIYuk9J6Gjn6diytd7nWXm4vuFyeXyPObnH9OgDYBzIPtxRie7YquJrrzIXH5LRqYwdDRzDynnJXGRSXBOCLxjKt4m2tyjafhJnfEZ63fVGvqGtBGwCTkFO8MaJsVX9omdEIIz8ubkkjc343jAG9XpgnRrYMJMEsLONn55pBmfsjY3u19JKmaCpbLoHsVNk+7zyzHnDcmMPizd5yl1Do1wbQtyioYj/ALgL/TJUsRBx4sK4dibwY6KmA/2WftXoqME4VqP61BTH/pNB8gXfRBX900OYMr2nioXwk/KikOrudwm+RQLEOgWuhaZcPVLZPqSjgu7nDNp7wFfqIMX33D93w/U+1rzA+J3NwhqPURyT3ErmLbVxt9HdKQ0lxjZIw7WvaCPL+apDH+hN1PG64YPzcBrNO45uA+o46z2Tr3nYgpRW/ow0vVNtkZacUvL4djJjrfH2udzd+0bxqFRSxvikMcoIcDkQRkQRqyI6V4oNwQyxzwiaBwc1wza4HMEHnBC81m3Q/pJdhupFnvTiaV55Ljr4knn7B5xzbenPSLHNewPYQQdYI2FB+oiIC52IbzR4fs0t1uByZG3M9JOwAbycgOtdFZ20/Yvdcr0MO0bvgoDnJlsdIR/wBy6y7oCCvsW4jrcVX2S7XDa7U1uepjRsaNw8pJPOuMikuj/CNVjLEDbfDm2McqaT5jfWdgHTuBQdfRfo6qcaVhqKkmOlYcnvG1528Fm/pPNn1BactVsorPb2UFsjbHGwZNa3Z/7J2knWSlpttHZ7dHb7cwMjjHBa0f8A2snaSdZJzX1oCIiAiIgIiICIiAiIgrnSjoxpMWQuuNrDY6sDbsbLlzP38wf3HVllmirpp6OqdS1bSx7CWua4ZEEaiCtuqp9N2j9t6oDiC0M/mIx8I1o1ysH5uaNnORq15AIM6K+dA2PDUxjCt1dymj+XcTtA1lncNY3AjmCoZe+hq6igrGVlG4tkY4OY4bQQcwUG3EXBwNiSHFeGYbtFkC4ZSNHyXjU4ePWNxC7yDiY1vzMM4XqLu/ImNvIB53HktH3iM92ax3UTy1NQ6oqCXOcS5zjtJJzJPWVefskb2WU9LYYj8YmaQZ68hmxvcTxne0dCohB+gEnILV+inCLcI4WZFMPh5cpJjz5kam9TRq68zzqi9C+HW3/HEbpxnHAOOf0Ety4I+8WnqaVqdAREQEREBERAREQEREBERAREQZb0zYQbhfFBmoxlBUZvjAGpp+U3uJBG5wHMoAtW6YMOtxDgeZrBnJCOOj6c27R3t4Q68llJBbfsesSuoMQPsE55FQC5m6Rgz85oP3WrRCxRZ7jPaLtDcqX48T2vb9kg5Hcdh61tChqoq+ijrKc5ska17T0hwBHkKDL2my5OuOkWoaTyYg2Ju4NaCfOL1BF1sWVHtvFVZUn5c8rvG9xXJQaJ9jnafauGJro8a5pOCD9Vgy9Iv8StpRPRVRih0eUUQ54g/wC+S/8A5KWICIiAiIgIiICIiAiIgIiICIiD8cA4cFyxrjC1GyYpqrblkI5XBvZzzb5patlrMWnyjFLpDfKP82KN/kLP+CCuVqzQxcnXLR1SulObow6I9THEN83grKaurQtiX+D4Vlpjlrnc7XvZGP0QU1VSGapfK7aXE+M5r1L7LxD7Xu00HzZHt8TiF8aDZmEIxFhOjjbzU8XoNXXXBwFP7ZwTQy9NPH5GALvICIiAiIgIiICIiAiIgIiICIiAs7+yQjDcWU8g56ceR7/WtELOHsi5+MxtFEPk07fK+Q+pBVa7FnustDTGKMHIuz1dQH6Ljqc4GsJulpfOBnlIW+aw/qg5WkeiNvx5XU5/13uHU88YPI4KNq1PZEWn2njGO4sGqeIZnpczkHzeLVVoNSaDri2v0dwR55uic+N27JxcPNc1T9UJ7HC+CKvqbFKfjgSs628l3jBafslX2gIiICIiAiIgIiICIiAiIgIiICyfphuLblpEq5Izm1jhGPsNDT5wctQ366Q2WyzXOo+LExzzvyGzvOQ71jGrqZKyrfVTnNz3Fzj0knM+UoPStIaAbTEMBmoqGh3GTvc3cAGR/mw+NZvWxcCWn+B4OpLcRkWRN4Y+s7lu84uQRbTxYP4vgl1bEM5KZ3GDp4J5Lx1ZZOPYWY1t+eGOogdBOA5rgWuB2EEZEHrCx/jnDsuFsUTWqTPgtdnGT8ph1tPi1HeCg+XC17nw7iCC7U22N4JHzhscO9pI71sa31tPcaCOuo3cJkjQ5p6QRmFiRXfoAxs1meFbk7aS6nJ8bmd+tw+1uQXoiIgIiICIiAiIgIiICIiAiLl4lvtFhuyyXW4nJjBnlzuPM0bydSCrvZEYoFNbo8N0x5UuUku5rTyR3uGf2N6oFdHEN5q8QXqW615zfI7M9AGwAbgMgOpc5BKtGFg90eNqeieM42u4yTo4LOUQdzjwW/aWuVVHsf8AC/8ADMPOvlU3KSo+JntEbdn3jmd4DVa6Aq203YMOI8P/AMSoW51FOCQANb2bXN3kfGHUQNqslEGHF5wyyQSiWFxa5pBa4HIgjWCCNYI6Va+m3R66z1rsRWhn8vIc5Wgf0nnn7Lj4icucKpUGotFGkSDF9AKKvIbVxjlN2cYB8pv6jm6irBWI6GsqbfVsq6J7mSMObXNORBHQtFaNdLlFiBrLZiAthqdQa7YyY7NXzXH5uwnZtyAWkiIgIiICIiAiIgIi5mIb/a8N24194lbGwbM9rj0NG0ncPyQfZW1dPQUj6uteGMYC5znHIADpWXdKmPpcaXUR02baaInimn5R2cNw6TzDmB3lNJOkivxpUe14gYqVp5MWet3Q5+W07tg37TBUBSzRrhGXGGJmUbgeJZy53DmaObPpdsHeeZcCz2utvVzjt1tYXySHJrR+Z6ABmSeYBaxwBhGlwbh9tvgyc88qWT57vUNgHQOklBIoYo4IWwwgNa0ANA2ADUAOpeaIgIiIPVU08NXTup6locxwLXNcMw4HUQQdoIWatKejCpwrM652kF9IT1uhz5ndLeh/cdeRdppeMsbJYzHKAWkZEEZgg6siEGHkV5aRtC5LnXLBo3upif8Atk+ge47AqSqaeekndT1THMe05Oa4EOB3g6wgsDBGl2+4aaKSu/mYBqDXu5bR9V+s5bnZjVkMld2GNJeFsRtDaacRyH/KmyY7PoGZ4LvskrJiINxosc2XGOJLHk211czGjUGcLhMH2XZt8il9DpwxfTNAn9ry73xkE/cc0eRBpdFn2LT9eA34WjgJ3OcPzJXz1OnrEbxlT09K3rD3H0wEGil8V0u1us9P7Yus0cTel7g3Pqz2ncFmG66WcaXJpYari2nmia1vicBw/OUOra2qr5+PrpHyPPynuLj4yc0F9Yu06W+lBp8LR8c7/VkBbGOpupzu/g96pC/X664irjW3mZ0r+bM6mjoaBqaNwAXNRAX2Wi1115uDLfa43SSPOTWj9eYAbSTqC7uCsB3zGFSBb2cGIHlzPGTG9OXzj9Ubs8tq0pgjA9nwZRcVbm8KRw+Emd8d/qb0NHlOtBzNGGjylwVQmWbgyVUg+EkGxo28Fmevg57TtcRmdgAnKIgIiICIiAiIgKN4uwPYcXRZXaLlgZNlZyZG9/ONzsxuUkRBnDFWhG+2xxmsThUx/N1NkHcTke45noVaV9vrLbUGnuET43ja17S0+IrbS+W4W2hucPE3GKOVvQ9ocPKEGJkWprrogwbcXl7YHRE/6TyB4jm3xBVxpJ0S2zCuGpLxb6iZ3ALRwHhpz4Tg3a0Dp6EFQIi7eCrHHiTFEFnleWCUkFwGZGTXO2HqQcRFpCg0FYXpznVyVEu4uDR5rc/KpjZsDYXsmRt1HEHDY5zeE77z8z5UGZcOYBxNiMh1upn8A/5j+Qzrzdt+zmrhwhoPtVv4NTiN/th418W3NsQ6/lO78gecK2xq1BEHrp4IaaBsFM1rWtGTWtAAA6ABqC9iIgIiICIiAiIgIiICIiAiIgKv9O3g2n7cfptVgKv9O3g2n7cfptQZcUy0P+Emi7bvQeoaplof8JNF23eg9BrFERAREQEREBERAREQEREBERAREQEREBV/p28G0/bj9NqsBV/p28G0/bj9NqDLimWh/wAJNF23eg9Q1TLQ/wCEmi7bvQeg1iiIgIiICIiAiIgIiICIiAiIgLkX3E1lw8WC9Tsi4efA4Wevg5Z5ZDmzHjXXVF+yZ/q2/qm/8KCyPfJwZ9Ph8vqT3ycGfT4fL6lkhEGt/fJwZ9Ph8vqUM0v40w3ecCTUNrqo5JC6Mhrc8zk9pPN0LPaIClGjG4Ulqx3SV1weGRsc4ucdg5Dh+ZCi6INb++Tgz6fD5fUnvk4M+nw+X1LJCINb++Tgz6fD5fUnvlYM+nw+X1LJCINxAgjML9XhD/SHUF5oCIiAiIgIiICIiAqY9kPZ7pdZaH+F0803BEvC4uNz+DnxWWfBByzyPiVzogxv7kMT/wBvq/w8n7U9yGJ/7fV/h5P2rZCIMb+5DE/9vq/w8n7V89dh2+W+mNTX0lRGwbXvhe1oz1DW5oC2gq/07eDaftx+m1Blxe6kpamtqW01Ex0j3fFYxpc48+oDWV6VMtD/AISaLtu9B6Dke5DE/wDb6v8ADyftT3IYn/t9X+Hk/atkIgxv7kMT/wBvq/w8n7U9yGJ/7fV/h5P2rZCIPCLVEAegLzREBERAREQEREBERAREQEREBV/p28G0/bj9NqsBV/p28G0/bj9NqDLimWh/wk0Xbd6D1DVMtD/hJou270HoNYoiICIiAiIgIiICIiAiIgIiICIiAiIgKv8ATt4Np+3H6bVYCr/Tt4Np+3H6bUGXFMtD/hJou270HqGqZaH/AAk0Xbd6D0GsUREBERAREQEREBERAREQEREBERAREQFX+nbwbT9uP02qwFG9IWG5sWYWks9O9sbnuaeE4EgcFwdzdSDICmWh/wAJNF23eg9TL3gLp9Nh+45dvBWhy4YbxTBeJqqJ7YnEloa4E5tc3n60FyIiICIiAiIgIiICIiAiIgIiICIiAiIgIiICIiAiIgIiICIiAiIgIiIP/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6678" name="AutoShape 6" descr="data:image/jpeg;base64,/9j/4AAQSkZJRgABAQAAAQABAAD/2wCEAAkGBwgHBhMIBxIVFhUXGR8aFxcYGCEgHBoiHx8bGicnICUdHSggJCQlIR8XIjEhJiktLi4vGCQzODMsNyguLy4BCgoKBQUFDgUFDisZExkrKysrKysrKysrKysrKysrKysrKysrKysrKysrKysrKysrKysrKysrKysrKysrKysrK//AABEIASUArAMBIgACEQEDEQH/xAAcAAEAAwEAAwEAAAAAAAAAAAAABgcIBQIDBAH/xABLEAABAwICBAgGEAQFBQAAAAABAAIDBAUGEQchMWESEyJBUXFygTeRoaKy0QgUFhcjMkJSVGKCkpSxwdIVJDNVNENTc8KDs8Ph8P/EABQBAQAAAAAAAAAAAAAAAAAAAAD/xAAUEQEAAAAAAAAAAAAAAAAAAAAA/9oADAMBAAIRAxEAPwC8UREBERARc6/X22Yet5rrxK2Ng5ztJ6GgaydwVDY3013S5vdS4ZBp4tnGHLjXfozuzO8bEF34jxdYcMx8K9VDIztDNrz1Nbm7vyyVW4g0+RMcY8O0pd0STHIfcacyPtAqjaieapmM9S5znOOZc4kkneTrK9aCdXXS5jS4vJFSIm/NiY1oHeQX+co1U4mv9X/iqypf2pnn83LlIg9stRPM7hSvcTvJK98F1uNP/h55W9l7h+RXxogklvx9i23nOmr6jqe8vHifmFMbLp1xJR5MukcNQ0bTlwHnvbyfMVVIg07hvTLhW8ZRVrnU0h5pRyM9zxqy3u4KsOGWOeISwODmkZhwOYI3ELD6kOFsaX/CsvCtE7g3PMxO5Ubutp1d4yO9BsJFXOAtLdnxMW0Vxyp6g6g1x5Dz9Rx5z8069eQzVjICIiAiIgIiICiOkLHttwVb+FNk+dw+DhB1ne7oaOnn5k0j44o8FWjjn5OnfmIYuk9J6Gjn6diytd7nWXm4vuFyeXyPObnH9OgDYBzIPtxRie7YquJrrzIXH5LRqYwdDRzDynnJXGRSXBOCLxjKt4m2tyjafhJnfEZ63fVGvqGtBGwCTkFO8MaJsVX9omdEIIz8ubkkjc343jAG9XpgnRrYMJMEsLONn55pBmfsjY3u19JKmaCpbLoHsVNk+7zyzHnDcmMPizd5yl1Do1wbQtyioYj/ALgL/TJUsRBx4sK4dibwY6KmA/2WftXoqME4VqP61BTH/pNB8gXfRBX900OYMr2nioXwk/KikOrudwm+RQLEOgWuhaZcPVLZPqSjgu7nDNp7wFfqIMX33D93w/U+1rzA+J3NwhqPURyT3ErmLbVxt9HdKQ0lxjZIw7WvaCPL+apDH+hN1PG64YPzcBrNO45uA+o46z2Tr3nYgpRW/ow0vVNtkZacUvL4djJjrfH2udzd+0bxqFRSxvikMcoIcDkQRkQRqyI6V4oNwQyxzwiaBwc1wza4HMEHnBC81m3Q/pJdhupFnvTiaV55Ljr4knn7B5xzbenPSLHNewPYQQdYI2FB+oiIC52IbzR4fs0t1uByZG3M9JOwAbycgOtdFZ20/Yvdcr0MO0bvgoDnJlsdIR/wBy6y7oCCvsW4jrcVX2S7XDa7U1uepjRsaNw8pJPOuMikuj/CNVjLEDbfDm2McqaT5jfWdgHTuBQdfRfo6qcaVhqKkmOlYcnvG1528Fm/pPNn1BactVsorPb2UFsjbHGwZNa3Z/7J2knWSlpttHZ7dHb7cwMjjHBa0f8A2snaSdZJzX1oCIiAiIgIiICIiAiIgrnSjoxpMWQuuNrDY6sDbsbLlzP38wf3HVllmirpp6OqdS1bSx7CWua4ZEEaiCtuqp9N2j9t6oDiC0M/mIx8I1o1ysH5uaNnORq15AIM6K+dA2PDUxjCt1dymj+XcTtA1lncNY3AjmCoZe+hq6igrGVlG4tkY4OY4bQQcwUG3EXBwNiSHFeGYbtFkC4ZSNHyXjU4ePWNxC7yDiY1vzMM4XqLu/ImNvIB53HktH3iM92ax3UTy1NQ6oqCXOcS5zjtJJzJPWVefskb2WU9LYYj8YmaQZ68hmxvcTxne0dCohB+gEnILV+inCLcI4WZFMPh5cpJjz5kam9TRq68zzqi9C+HW3/HEbpxnHAOOf0Ety4I+8WnqaVqdAREQEREBERAREQEREBERAREQZb0zYQbhfFBmoxlBUZvjAGpp+U3uJBG5wHMoAtW6YMOtxDgeZrBnJCOOj6c27R3t4Q68llJBbfsesSuoMQPsE55FQC5m6Rgz85oP3WrRCxRZ7jPaLtDcqX48T2vb9kg5Hcdh61tChqoq+ijrKc5ska17T0hwBHkKDL2my5OuOkWoaTyYg2Ju4NaCfOL1BF1sWVHtvFVZUn5c8rvG9xXJQaJ9jnafauGJro8a5pOCD9Vgy9Iv8StpRPRVRih0eUUQ54g/wC+S/8A5KWICIiAiIgIiICIiAiIgIiICIiD8cA4cFyxrjC1GyYpqrblkI5XBvZzzb5patlrMWnyjFLpDfKP82KN/kLP+CCuVqzQxcnXLR1SulObow6I9THEN83grKaurQtiX+D4Vlpjlrnc7XvZGP0QU1VSGapfK7aXE+M5r1L7LxD7Xu00HzZHt8TiF8aDZmEIxFhOjjbzU8XoNXXXBwFP7ZwTQy9NPH5GALvICIiAiIgIiICIiAiIgIiICIiAs7+yQjDcWU8g56ceR7/WtELOHsi5+MxtFEPk07fK+Q+pBVa7FnustDTGKMHIuz1dQH6Ljqc4GsJulpfOBnlIW+aw/qg5WkeiNvx5XU5/13uHU88YPI4KNq1PZEWn2njGO4sGqeIZnpczkHzeLVVoNSaDri2v0dwR55uic+N27JxcPNc1T9UJ7HC+CKvqbFKfjgSs628l3jBafslX2gIiICIiAiIgIiICIiAiIgIiICyfphuLblpEq5Izm1jhGPsNDT5wctQ366Q2WyzXOo+LExzzvyGzvOQ71jGrqZKyrfVTnNz3Fzj0knM+UoPStIaAbTEMBmoqGh3GTvc3cAGR/mw+NZvWxcCWn+B4OpLcRkWRN4Y+s7lu84uQRbTxYP4vgl1bEM5KZ3GDp4J5Lx1ZZOPYWY1t+eGOogdBOA5rgWuB2EEZEHrCx/jnDsuFsUTWqTPgtdnGT8ph1tPi1HeCg+XC17nw7iCC7U22N4JHzhscO9pI71sa31tPcaCOuo3cJkjQ5p6QRmFiRXfoAxs1meFbk7aS6nJ8bmd+tw+1uQXoiIgIiICIiAiIgIiICIiAiLl4lvtFhuyyXW4nJjBnlzuPM0bydSCrvZEYoFNbo8N0x5UuUku5rTyR3uGf2N6oFdHEN5q8QXqW615zfI7M9AGwAbgMgOpc5BKtGFg90eNqeieM42u4yTo4LOUQdzjwW/aWuVVHsf8AC/8ADMPOvlU3KSo+JntEbdn3jmd4DVa6Aq203YMOI8P/AMSoW51FOCQANb2bXN3kfGHUQNqslEGHF5wyyQSiWFxa5pBa4HIgjWCCNYI6Va+m3R66z1rsRWhn8vIc5Wgf0nnn7Lj4icucKpUGotFGkSDF9AKKvIbVxjlN2cYB8pv6jm6irBWI6GsqbfVsq6J7mSMObXNORBHQtFaNdLlFiBrLZiAthqdQa7YyY7NXzXH5uwnZtyAWkiIgIiICIiAiIgIi5mIb/a8N24194lbGwbM9rj0NG0ncPyQfZW1dPQUj6uteGMYC5znHIADpWXdKmPpcaXUR02baaInimn5R2cNw6TzDmB3lNJOkivxpUe14gYqVp5MWet3Q5+W07tg37TBUBSzRrhGXGGJmUbgeJZy53DmaObPpdsHeeZcCz2utvVzjt1tYXySHJrR+Z6ABmSeYBaxwBhGlwbh9tvgyc88qWT57vUNgHQOklBIoYo4IWwwgNa0ANA2ADUAOpeaIgIiIPVU08NXTup6locxwLXNcMw4HUQQdoIWatKejCpwrM652kF9IT1uhz5ndLeh/cdeRdppeMsbJYzHKAWkZEEZgg6siEGHkV5aRtC5LnXLBo3upif8Atk+ge47AqSqaeekndT1THMe05Oa4EOB3g6wgsDBGl2+4aaKSu/mYBqDXu5bR9V+s5bnZjVkMld2GNJeFsRtDaacRyH/KmyY7PoGZ4LvskrJiINxosc2XGOJLHk211czGjUGcLhMH2XZt8il9DpwxfTNAn9ry73xkE/cc0eRBpdFn2LT9eA34WjgJ3OcPzJXz1OnrEbxlT09K3rD3H0wEGil8V0u1us9P7Yus0cTel7g3Pqz2ncFmG66WcaXJpYari2nmia1vicBw/OUOra2qr5+PrpHyPPynuLj4yc0F9Yu06W+lBp8LR8c7/VkBbGOpupzu/g96pC/X664irjW3mZ0r+bM6mjoaBqaNwAXNRAX2Wi1115uDLfa43SSPOTWj9eYAbSTqC7uCsB3zGFSBb2cGIHlzPGTG9OXzj9Ubs8tq0pgjA9nwZRcVbm8KRw+Emd8d/qb0NHlOtBzNGGjylwVQmWbgyVUg+EkGxo28Fmevg57TtcRmdgAnKIgIiICIiAiIgKN4uwPYcXRZXaLlgZNlZyZG9/ONzsxuUkRBnDFWhG+2xxmsThUx/N1NkHcTke45noVaV9vrLbUGnuET43ja17S0+IrbS+W4W2hucPE3GKOVvQ9ocPKEGJkWprrogwbcXl7YHRE/6TyB4jm3xBVxpJ0S2zCuGpLxb6iZ3ALRwHhpz4Tg3a0Dp6EFQIi7eCrHHiTFEFnleWCUkFwGZGTXO2HqQcRFpCg0FYXpznVyVEu4uDR5rc/KpjZsDYXsmRt1HEHDY5zeE77z8z5UGZcOYBxNiMh1upn8A/5j+Qzrzdt+zmrhwhoPtVv4NTiN/th418W3NsQ6/lO78gecK2xq1BEHrp4IaaBsFM1rWtGTWtAAA6ABqC9iIgIiICIiAiIgIiICIiAiIgKv9O3g2n7cfptVgKv9O3g2n7cfptQZcUy0P+Emi7bvQeoaplof8JNF23eg9BrFERAREQEREBERAREQEREBERAREQEREBV/p28G0/bj9NqsBV/p28G0/bj9NqDLimWh/wAJNF23eg9Q1TLQ/wCEmi7bvQeg1iiIgIiICIiAiIgIiICIiAiIgLkX3E1lw8WC9Tsi4efA4Wevg5Z5ZDmzHjXXVF+yZ/q2/qm/8KCyPfJwZ9Ph8vqT3ycGfT4fL6lkhEGt/fJwZ9Ph8vqUM0v40w3ecCTUNrqo5JC6Mhrc8zk9pPN0LPaIClGjG4Ulqx3SV1weGRsc4ucdg5Dh+ZCi6INb++Tgz6fD5fUnvk4M+nw+X1LJCINb++Tgz6fD5fUnvlYM+nw+X1LJCINxAgjML9XhD/SHUF5oCIiAiIgIiICIiAqY9kPZ7pdZaH+F0803BEvC4uNz+DnxWWfBByzyPiVzogxv7kMT/wBvq/w8n7U9yGJ/7fV/h5P2rZCIMb+5DE/9vq/w8n7V89dh2+W+mNTX0lRGwbXvhe1oz1DW5oC2gq/07eDaftx+m1Blxe6kpamtqW01Ex0j3fFYxpc48+oDWV6VMtD/AISaLtu9B6Dke5DE/wDb6v8ADyftT3IYn/t9X+Hk/atkIgxv7kMT/wBvq/w8n7U9yGJ/7fV/h5P2rZCIPCLVEAegLzREBERAREQEREBERAREQEREBV/p28G0/bj9NqsBV/p28G0/bj9NqDLimWh/wk0Xbd6D1DVMtD/hJou270HoNYoiICIiAiIgIiICIiAiIgIiICIiAiIgKv8ATt4Np+3H6bVYCr/Tt4Np+3H6bUGXFMtD/hJou270HqGqZaH/AAk0Xbd6D0GsUREBERAREQEREBERAREQEREBERAREQFX+nbwbT9uP02qwFG9IWG5sWYWks9O9sbnuaeE4EgcFwdzdSDICmWh/wAJNF23eg9TL3gLp9Nh+45dvBWhy4YbxTBeJqqJ7YnEloa4E5tc3n60FyIiICIiAiIgIiICIiAiIgIiICIiAiIgIiICIiAiIgIiICIiAiIgIiIP/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586073585"/>
              </p:ext>
            </p:extLst>
          </p:nvPr>
        </p:nvGraphicFramePr>
        <p:xfrm>
          <a:off x="990600" y="1066801"/>
          <a:ext cx="7162800" cy="5486399"/>
        </p:xfrm>
        <a:graphic>
          <a:graphicData uri="http://schemas.openxmlformats.org/drawingml/2006/table">
            <a:tbl>
              <a:tblPr/>
              <a:tblGrid>
                <a:gridCol w="1102522"/>
                <a:gridCol w="1765211"/>
                <a:gridCol w="1618166"/>
                <a:gridCol w="2676901"/>
              </a:tblGrid>
              <a:tr h="387731">
                <a:tc gridSpan="4">
                  <a:txBody>
                    <a:bodyPr/>
                    <a:lstStyle/>
                    <a:p>
                      <a:pPr marL="0" marR="0" algn="ctr">
                        <a:lnSpc>
                          <a:spcPct val="115000"/>
                        </a:lnSpc>
                        <a:spcBef>
                          <a:spcPts val="0"/>
                        </a:spcBef>
                        <a:spcAft>
                          <a:spcPts val="0"/>
                        </a:spcAft>
                      </a:pPr>
                      <a:r>
                        <a:rPr lang="en-US" sz="1600" b="1" dirty="0">
                          <a:solidFill>
                            <a:srgbClr val="000000"/>
                          </a:solidFill>
                          <a:latin typeface="Calibri"/>
                          <a:ea typeface="Times New Roman"/>
                          <a:cs typeface="Times New Roman"/>
                        </a:rPr>
                        <a:t>Blobby Genetics</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13253">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 species traits…</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phenotype</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genotype</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328">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color</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B</a:t>
                      </a:r>
                      <a:r>
                        <a:rPr lang="en-US" sz="1600" dirty="0" smtClean="0">
                          <a:solidFill>
                            <a:srgbClr val="000000"/>
                          </a:solidFill>
                          <a:latin typeface="Calibri"/>
                          <a:ea typeface="Times New Roman"/>
                          <a:cs typeface="Times New Roman"/>
                        </a:rPr>
                        <a:t>lue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yellow</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Calibri"/>
                          <a:ea typeface="Times New Roman"/>
                          <a:cs typeface="Times New Roman"/>
                        </a:rPr>
                        <a:t>B</a:t>
                      </a:r>
                      <a:r>
                        <a:rPr lang="en-US" sz="1600" dirty="0">
                          <a:solidFill>
                            <a:srgbClr val="000000"/>
                          </a:solidFill>
                          <a:latin typeface="Calibri"/>
                          <a:ea typeface="Times New Roman"/>
                          <a:cs typeface="Times New Roman"/>
                        </a:rPr>
                        <a:t> = </a:t>
                      </a:r>
                      <a:r>
                        <a:rPr lang="en-US" sz="1600" b="1" dirty="0">
                          <a:solidFill>
                            <a:srgbClr val="000000"/>
                          </a:solidFill>
                          <a:latin typeface="Calibri"/>
                          <a:ea typeface="Times New Roman"/>
                          <a:cs typeface="Times New Roman"/>
                        </a:rPr>
                        <a:t>color</a:t>
                      </a:r>
                      <a:r>
                        <a:rPr lang="en-US" sz="1600" dirty="0">
                          <a:solidFill>
                            <a:srgbClr val="000000"/>
                          </a:solidFill>
                          <a:latin typeface="Calibri"/>
                          <a:ea typeface="Times New Roman"/>
                          <a:cs typeface="Times New Roman"/>
                        </a:rPr>
                        <a:t>     </a:t>
                      </a:r>
                      <a:r>
                        <a:rPr lang="en-US" sz="1300" dirty="0">
                          <a:solidFill>
                            <a:srgbClr val="000000"/>
                          </a:solidFill>
                          <a:latin typeface="Calibri"/>
                          <a:ea typeface="Times New Roman"/>
                          <a:cs typeface="Times New Roman"/>
                        </a:rPr>
                        <a:t>b = </a:t>
                      </a:r>
                      <a:r>
                        <a:rPr lang="en-US" sz="1300" dirty="0" smtClean="0">
                          <a:solidFill>
                            <a:srgbClr val="000000"/>
                          </a:solidFill>
                          <a:latin typeface="Calibri"/>
                          <a:ea typeface="Times New Roman"/>
                          <a:cs typeface="Times New Roman"/>
                        </a:rPr>
                        <a:t>white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03">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gender</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female (curl) </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male (no curl)</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X = </a:t>
                      </a:r>
                      <a:r>
                        <a:rPr lang="en-US" sz="1600" b="1" dirty="0">
                          <a:solidFill>
                            <a:srgbClr val="000000"/>
                          </a:solidFill>
                          <a:latin typeface="Calibri"/>
                          <a:ea typeface="Times New Roman"/>
                          <a:cs typeface="Times New Roman"/>
                        </a:rPr>
                        <a:t>color</a:t>
                      </a:r>
                      <a:r>
                        <a:rPr lang="en-US" sz="1600" dirty="0">
                          <a:solidFill>
                            <a:srgbClr val="000000"/>
                          </a:solidFill>
                          <a:latin typeface="Calibri"/>
                          <a:ea typeface="Times New Roman"/>
                          <a:cs typeface="Times New Roman"/>
                        </a:rPr>
                        <a:t>     Y = </a:t>
                      </a:r>
                      <a:r>
                        <a:rPr lang="en-US" sz="1600" dirty="0" smtClean="0">
                          <a:solidFill>
                            <a:srgbClr val="000000"/>
                          </a:solidFill>
                          <a:latin typeface="Calibri"/>
                          <a:ea typeface="Times New Roman"/>
                          <a:cs typeface="Times New Roman"/>
                        </a:rPr>
                        <a:t>white             </a:t>
                      </a:r>
                    </a:p>
                    <a:p>
                      <a:pPr marL="0" marR="0" algn="ctr">
                        <a:lnSpc>
                          <a:spcPct val="115000"/>
                        </a:lnSpc>
                        <a:spcBef>
                          <a:spcPts val="0"/>
                        </a:spcBef>
                        <a:spcAft>
                          <a:spcPts val="0"/>
                        </a:spcAft>
                      </a:pPr>
                      <a:r>
                        <a:rPr lang="en-US" sz="1600" dirty="0" smtClean="0">
                          <a:solidFill>
                            <a:srgbClr val="000000"/>
                          </a:solidFill>
                          <a:latin typeface="Calibri"/>
                          <a:ea typeface="Times New Roman"/>
                          <a:cs typeface="Times New Roman"/>
                        </a:rPr>
                        <a:t> </a:t>
                      </a:r>
                      <a:r>
                        <a:rPr lang="en-US" sz="1300" dirty="0" smtClean="0">
                          <a:solidFill>
                            <a:srgbClr val="000000"/>
                          </a:solidFill>
                          <a:latin typeface="Calibri"/>
                          <a:ea typeface="Times New Roman"/>
                          <a:cs typeface="Times New Roman"/>
                        </a:rPr>
                        <a:t>XX </a:t>
                      </a:r>
                      <a:r>
                        <a:rPr lang="en-US" sz="1300" dirty="0">
                          <a:solidFill>
                            <a:srgbClr val="000000"/>
                          </a:solidFill>
                          <a:latin typeface="Calibri"/>
                          <a:ea typeface="Times New Roman"/>
                          <a:cs typeface="Times New Roman"/>
                        </a:rPr>
                        <a:t>= female            </a:t>
                      </a:r>
                      <a:r>
                        <a:rPr lang="en-US" sz="1300" dirty="0" smtClean="0">
                          <a:solidFill>
                            <a:srgbClr val="000000"/>
                          </a:solidFill>
                          <a:latin typeface="Calibri"/>
                          <a:ea typeface="Times New Roman"/>
                          <a:cs typeface="Times New Roman"/>
                        </a:rPr>
                        <a:t> </a:t>
                      </a:r>
                      <a:r>
                        <a:rPr lang="en-US" sz="1300" dirty="0">
                          <a:solidFill>
                            <a:srgbClr val="000000"/>
                          </a:solidFill>
                          <a:latin typeface="Calibri"/>
                          <a:ea typeface="Times New Roman"/>
                          <a:cs typeface="Times New Roman"/>
                        </a:rPr>
                        <a:t>XY = male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328">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eyes</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latin typeface="Calibri"/>
                          <a:ea typeface="Times New Roman"/>
                          <a:cs typeface="Times New Roman"/>
                        </a:rPr>
                        <a:t>Round</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square</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Calibri"/>
                          <a:ea typeface="Times New Roman"/>
                          <a:cs typeface="Times New Roman"/>
                        </a:rPr>
                        <a:t>R</a:t>
                      </a:r>
                      <a:r>
                        <a:rPr lang="en-US" sz="1600" dirty="0">
                          <a:solidFill>
                            <a:srgbClr val="000000"/>
                          </a:solidFill>
                          <a:latin typeface="Calibri"/>
                          <a:ea typeface="Times New Roman"/>
                          <a:cs typeface="Times New Roman"/>
                        </a:rPr>
                        <a:t> = </a:t>
                      </a:r>
                      <a:r>
                        <a:rPr lang="en-US" sz="1600" b="1" dirty="0">
                          <a:solidFill>
                            <a:srgbClr val="000000"/>
                          </a:solidFill>
                          <a:latin typeface="Calibri"/>
                          <a:ea typeface="Times New Roman"/>
                          <a:cs typeface="Times New Roman"/>
                        </a:rPr>
                        <a:t>color</a:t>
                      </a:r>
                      <a:r>
                        <a:rPr lang="en-US" sz="1600" dirty="0">
                          <a:solidFill>
                            <a:srgbClr val="000000"/>
                          </a:solidFill>
                          <a:latin typeface="Calibri"/>
                          <a:ea typeface="Times New Roman"/>
                          <a:cs typeface="Times New Roman"/>
                        </a:rPr>
                        <a:t>     </a:t>
                      </a:r>
                      <a:r>
                        <a:rPr lang="en-US" sz="1300" dirty="0">
                          <a:solidFill>
                            <a:srgbClr val="000000"/>
                          </a:solidFill>
                          <a:latin typeface="Calibri"/>
                          <a:ea typeface="Times New Roman"/>
                          <a:cs typeface="Times New Roman"/>
                        </a:rPr>
                        <a:t>r = </a:t>
                      </a:r>
                      <a:r>
                        <a:rPr lang="en-US" sz="1300" dirty="0" smtClean="0">
                          <a:solidFill>
                            <a:srgbClr val="000000"/>
                          </a:solidFill>
                          <a:latin typeface="Calibri"/>
                          <a:ea typeface="Times New Roman"/>
                          <a:cs typeface="Times New Roman"/>
                        </a:rPr>
                        <a:t>white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328">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nose</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T</a:t>
                      </a:r>
                      <a:r>
                        <a:rPr lang="en-US" sz="1600" dirty="0" smtClean="0">
                          <a:solidFill>
                            <a:srgbClr val="000000"/>
                          </a:solidFill>
                          <a:latin typeface="Calibri"/>
                          <a:ea typeface="Times New Roman"/>
                          <a:cs typeface="Times New Roman"/>
                        </a:rPr>
                        <a:t>riangular</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oval</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Calibri"/>
                          <a:ea typeface="Times New Roman"/>
                          <a:cs typeface="Times New Roman"/>
                        </a:rPr>
                        <a:t>T</a:t>
                      </a:r>
                      <a:r>
                        <a:rPr lang="en-US" sz="1600" dirty="0">
                          <a:solidFill>
                            <a:srgbClr val="000000"/>
                          </a:solidFill>
                          <a:latin typeface="Calibri"/>
                          <a:ea typeface="Times New Roman"/>
                          <a:cs typeface="Times New Roman"/>
                        </a:rPr>
                        <a:t> = </a:t>
                      </a:r>
                      <a:r>
                        <a:rPr lang="en-US" sz="1600" b="1" dirty="0">
                          <a:solidFill>
                            <a:srgbClr val="000000"/>
                          </a:solidFill>
                          <a:latin typeface="Calibri"/>
                          <a:ea typeface="Times New Roman"/>
                          <a:cs typeface="Times New Roman"/>
                        </a:rPr>
                        <a:t>color</a:t>
                      </a:r>
                      <a:r>
                        <a:rPr lang="en-US" sz="1600" dirty="0">
                          <a:solidFill>
                            <a:srgbClr val="000000"/>
                          </a:solidFill>
                          <a:latin typeface="Calibri"/>
                          <a:ea typeface="Times New Roman"/>
                          <a:cs typeface="Times New Roman"/>
                        </a:rPr>
                        <a:t>     </a:t>
                      </a:r>
                      <a:r>
                        <a:rPr lang="en-US" sz="1300" dirty="0">
                          <a:solidFill>
                            <a:srgbClr val="000000"/>
                          </a:solidFill>
                          <a:latin typeface="Calibri"/>
                          <a:ea typeface="Times New Roman"/>
                          <a:cs typeface="Times New Roman"/>
                        </a:rPr>
                        <a:t>t = </a:t>
                      </a:r>
                      <a:r>
                        <a:rPr lang="en-US" sz="1300" dirty="0" smtClean="0">
                          <a:solidFill>
                            <a:srgbClr val="000000"/>
                          </a:solidFill>
                          <a:latin typeface="Calibri"/>
                          <a:ea typeface="Times New Roman"/>
                          <a:cs typeface="Times New Roman"/>
                        </a:rPr>
                        <a:t>white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328">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teeth</a:t>
                      </a:r>
                      <a:endParaRPr lang="en-US"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P</a:t>
                      </a:r>
                      <a:r>
                        <a:rPr lang="en-US" sz="1600" dirty="0" smtClean="0">
                          <a:solidFill>
                            <a:srgbClr val="000000"/>
                          </a:solidFill>
                          <a:latin typeface="Calibri"/>
                          <a:ea typeface="Times New Roman"/>
                          <a:cs typeface="Times New Roman"/>
                        </a:rPr>
                        <a:t>ointed</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square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Calibri"/>
                          <a:ea typeface="Times New Roman"/>
                          <a:cs typeface="Times New Roman"/>
                        </a:rPr>
                        <a:t>P</a:t>
                      </a:r>
                      <a:r>
                        <a:rPr lang="en-US" sz="1600" dirty="0">
                          <a:solidFill>
                            <a:srgbClr val="000000"/>
                          </a:solidFill>
                          <a:latin typeface="Calibri"/>
                          <a:ea typeface="Times New Roman"/>
                          <a:cs typeface="Times New Roman"/>
                        </a:rPr>
                        <a:t> = </a:t>
                      </a:r>
                      <a:r>
                        <a:rPr lang="en-US" sz="1600" b="1" dirty="0">
                          <a:solidFill>
                            <a:srgbClr val="000000"/>
                          </a:solidFill>
                          <a:latin typeface="Calibri"/>
                          <a:ea typeface="Times New Roman"/>
                          <a:cs typeface="Times New Roman"/>
                        </a:rPr>
                        <a:t>color</a:t>
                      </a:r>
                      <a:r>
                        <a:rPr lang="en-US" sz="1600" dirty="0">
                          <a:solidFill>
                            <a:srgbClr val="000000"/>
                          </a:solidFill>
                          <a:latin typeface="Calibri"/>
                          <a:ea typeface="Times New Roman"/>
                          <a:cs typeface="Times New Roman"/>
                        </a:rPr>
                        <a:t>     </a:t>
                      </a:r>
                      <a:r>
                        <a:rPr lang="en-US" sz="1300" dirty="0">
                          <a:solidFill>
                            <a:srgbClr val="000000"/>
                          </a:solidFill>
                          <a:latin typeface="Calibri"/>
                          <a:ea typeface="Times New Roman"/>
                          <a:cs typeface="Times New Roman"/>
                        </a:rPr>
                        <a:t>p = </a:t>
                      </a:r>
                      <a:r>
                        <a:rPr lang="en-US" sz="1300" dirty="0" smtClean="0">
                          <a:solidFill>
                            <a:srgbClr val="000000"/>
                          </a:solidFill>
                          <a:latin typeface="Calibri"/>
                          <a:ea typeface="Times New Roman"/>
                          <a:cs typeface="Times New Roman"/>
                        </a:rPr>
                        <a:t>white</a:t>
                      </a:r>
                      <a:endParaRPr lang="en-US"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236779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AAB16F0-DB98-4EDD-AED0-7C5090310F3E}" type="slidenum">
              <a:rPr lang="en-US" altLang="en-US" smtClean="0"/>
              <a:pPr>
                <a:defRPr/>
              </a:pPr>
              <a:t>13</a:t>
            </a:fld>
            <a:endParaRPr lang="en-US" altLang="en-US" dirty="0"/>
          </a:p>
        </p:txBody>
      </p:sp>
      <p:pic>
        <p:nvPicPr>
          <p:cNvPr id="5" name="Picture 4" descr="Screen Shot 2013-07-10 at 9.52.2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09600"/>
            <a:ext cx="8178800" cy="5969000"/>
          </a:xfrm>
          <a:prstGeom prst="rect">
            <a:avLst/>
          </a:prstGeom>
        </p:spPr>
      </p:pic>
    </p:spTree>
    <p:extLst>
      <p:ext uri="{BB962C8B-B14F-4D97-AF65-F5344CB8AC3E}">
        <p14:creationId xmlns:p14="http://schemas.microsoft.com/office/powerpoint/2010/main" val="570773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1143000"/>
          </a:xfrm>
        </p:spPr>
        <p:txBody>
          <a:bodyPr>
            <a:normAutofit/>
          </a:bodyPr>
          <a:lstStyle/>
          <a:p>
            <a:r>
              <a:rPr lang="en-US" sz="5000" b="1" dirty="0">
                <a:effectLst>
                  <a:outerShdw blurRad="38100" dist="38100" dir="2700000" algn="tl">
                    <a:srgbClr val="000000">
                      <a:alpha val="43137"/>
                    </a:srgbClr>
                  </a:outerShdw>
                </a:effectLst>
              </a:rPr>
              <a:t>Mendel’s Crosses</a:t>
            </a:r>
          </a:p>
        </p:txBody>
      </p:sp>
      <p:sp>
        <p:nvSpPr>
          <p:cNvPr id="51203" name="Rectangle 3"/>
          <p:cNvSpPr>
            <a:spLocks noGrp="1" noChangeArrowheads="1"/>
          </p:cNvSpPr>
          <p:nvPr>
            <p:ph type="body" idx="1"/>
          </p:nvPr>
        </p:nvSpPr>
        <p:spPr>
          <a:xfrm>
            <a:off x="533400" y="3627437"/>
            <a:ext cx="8229600" cy="4525963"/>
          </a:xfrm>
        </p:spPr>
        <p:txBody>
          <a:bodyPr>
            <a:normAutofit/>
          </a:bodyPr>
          <a:lstStyle/>
          <a:p>
            <a:endParaRPr lang="en-US" sz="2800" dirty="0"/>
          </a:p>
          <a:p>
            <a:r>
              <a:rPr lang="en-US" sz="2800" dirty="0"/>
              <a:t>P1 </a:t>
            </a:r>
            <a:r>
              <a:rPr lang="en-US" sz="2800" dirty="0" smtClean="0"/>
              <a:t>generation is “parental” generation and is a pure-breeding population.</a:t>
            </a:r>
          </a:p>
          <a:p>
            <a:r>
              <a:rPr lang="en-US" sz="2800" dirty="0" smtClean="0"/>
              <a:t>F1 generation is the offspring of P1 generation.</a:t>
            </a:r>
          </a:p>
          <a:p>
            <a:r>
              <a:rPr lang="en-US" sz="2800" dirty="0" smtClean="0"/>
              <a:t>F2 generation is the offspring of the F1 generation.</a:t>
            </a:r>
            <a:endParaRPr lang="en-US" sz="2800" dirty="0"/>
          </a:p>
        </p:txBody>
      </p:sp>
      <p:sp>
        <p:nvSpPr>
          <p:cNvPr id="4" name="Rectangle 3"/>
          <p:cNvSpPr/>
          <p:nvPr/>
        </p:nvSpPr>
        <p:spPr>
          <a:xfrm>
            <a:off x="0" y="0"/>
            <a:ext cx="9144000" cy="6858000"/>
          </a:xfrm>
          <a:prstGeom prst="rect">
            <a:avLst/>
          </a:prstGeom>
          <a:no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19812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owchart: Connector 5"/>
          <p:cNvSpPr/>
          <p:nvPr/>
        </p:nvSpPr>
        <p:spPr>
          <a:xfrm>
            <a:off x="29718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657600" y="2057400"/>
            <a:ext cx="381000" cy="152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5105400" y="1828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Connector 8"/>
          <p:cNvSpPr/>
          <p:nvPr/>
        </p:nvSpPr>
        <p:spPr>
          <a:xfrm>
            <a:off x="47244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Connector 9"/>
          <p:cNvSpPr/>
          <p:nvPr/>
        </p:nvSpPr>
        <p:spPr>
          <a:xfrm>
            <a:off x="4343400" y="19050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Connector 10"/>
          <p:cNvSpPr/>
          <p:nvPr/>
        </p:nvSpPr>
        <p:spPr>
          <a:xfrm>
            <a:off x="55626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Connector 11"/>
          <p:cNvSpPr/>
          <p:nvPr/>
        </p:nvSpPr>
        <p:spPr>
          <a:xfrm>
            <a:off x="5943600" y="1828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6705600" y="1752600"/>
            <a:ext cx="1828800" cy="646331"/>
          </a:xfrm>
          <a:prstGeom prst="rect">
            <a:avLst/>
          </a:prstGeom>
          <a:noFill/>
        </p:spPr>
        <p:txBody>
          <a:bodyPr wrap="square" rtlCol="0">
            <a:spAutoFit/>
          </a:bodyPr>
          <a:lstStyle/>
          <a:p>
            <a:pPr algn="just"/>
            <a:r>
              <a:rPr lang="en-US" sz="1200" b="1" i="1" dirty="0" smtClean="0"/>
              <a:t>Cross between a round pea and wrinkled pea results to all round peas…</a:t>
            </a:r>
            <a:endParaRPr lang="en-US" sz="1200" b="1" i="1" dirty="0"/>
          </a:p>
        </p:txBody>
      </p:sp>
      <p:sp>
        <p:nvSpPr>
          <p:cNvPr id="14" name="Multiply 13"/>
          <p:cNvSpPr/>
          <p:nvPr/>
        </p:nvSpPr>
        <p:spPr>
          <a:xfrm>
            <a:off x="2514600" y="1981200"/>
            <a:ext cx="228600" cy="3048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52600" y="2324100"/>
            <a:ext cx="843501" cy="276999"/>
          </a:xfrm>
          <a:prstGeom prst="rect">
            <a:avLst/>
          </a:prstGeom>
          <a:noFill/>
        </p:spPr>
        <p:txBody>
          <a:bodyPr wrap="none" rtlCol="0">
            <a:spAutoFit/>
          </a:bodyPr>
          <a:lstStyle/>
          <a:p>
            <a:r>
              <a:rPr lang="en-US" sz="1200" b="1" i="1" dirty="0" smtClean="0"/>
              <a:t>P1 - round</a:t>
            </a:r>
            <a:endParaRPr lang="en-US" sz="1200" b="1" i="1" dirty="0"/>
          </a:p>
        </p:txBody>
      </p:sp>
      <p:sp>
        <p:nvSpPr>
          <p:cNvPr id="16" name="TextBox 15"/>
          <p:cNvSpPr txBox="1"/>
          <p:nvPr/>
        </p:nvSpPr>
        <p:spPr>
          <a:xfrm>
            <a:off x="2667000" y="2324100"/>
            <a:ext cx="986167" cy="276999"/>
          </a:xfrm>
          <a:prstGeom prst="rect">
            <a:avLst/>
          </a:prstGeom>
          <a:noFill/>
        </p:spPr>
        <p:txBody>
          <a:bodyPr wrap="none" rtlCol="0">
            <a:spAutoFit/>
          </a:bodyPr>
          <a:lstStyle/>
          <a:p>
            <a:r>
              <a:rPr lang="en-US" sz="1200" b="1" i="1" dirty="0" smtClean="0"/>
              <a:t>P1- wrinkled</a:t>
            </a:r>
            <a:endParaRPr lang="en-US" sz="1200" b="1" i="1" dirty="0"/>
          </a:p>
        </p:txBody>
      </p:sp>
      <p:sp>
        <p:nvSpPr>
          <p:cNvPr id="17" name="TextBox 16"/>
          <p:cNvSpPr txBox="1"/>
          <p:nvPr/>
        </p:nvSpPr>
        <p:spPr>
          <a:xfrm>
            <a:off x="4572000" y="2324100"/>
            <a:ext cx="1797287" cy="276999"/>
          </a:xfrm>
          <a:prstGeom prst="rect">
            <a:avLst/>
          </a:prstGeom>
          <a:noFill/>
        </p:spPr>
        <p:txBody>
          <a:bodyPr wrap="none" rtlCol="0">
            <a:spAutoFit/>
          </a:bodyPr>
          <a:lstStyle/>
          <a:p>
            <a:r>
              <a:rPr lang="en-US" sz="1200" b="1" i="1" dirty="0" smtClean="0"/>
              <a:t>F1 generation – all round</a:t>
            </a:r>
            <a:endParaRPr lang="en-US" sz="1200" b="1" i="1" dirty="0"/>
          </a:p>
        </p:txBody>
      </p:sp>
      <p:sp>
        <p:nvSpPr>
          <p:cNvPr id="18" name="Flowchart: Connector 17"/>
          <p:cNvSpPr/>
          <p:nvPr/>
        </p:nvSpPr>
        <p:spPr>
          <a:xfrm>
            <a:off x="1981200" y="2971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lowchart: Connector 18"/>
          <p:cNvSpPr/>
          <p:nvPr/>
        </p:nvSpPr>
        <p:spPr>
          <a:xfrm>
            <a:off x="2971800" y="2971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a:off x="3657600" y="3048000"/>
            <a:ext cx="381000" cy="152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ultiply 20"/>
          <p:cNvSpPr/>
          <p:nvPr/>
        </p:nvSpPr>
        <p:spPr>
          <a:xfrm>
            <a:off x="2514600" y="2971800"/>
            <a:ext cx="228600" cy="3048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5105400" y="28194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lowchart: Connector 22"/>
          <p:cNvSpPr/>
          <p:nvPr/>
        </p:nvSpPr>
        <p:spPr>
          <a:xfrm>
            <a:off x="4343400" y="28956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lowchart: Connector 23"/>
          <p:cNvSpPr/>
          <p:nvPr/>
        </p:nvSpPr>
        <p:spPr>
          <a:xfrm>
            <a:off x="5562600" y="2971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lowchart: Connector 24"/>
          <p:cNvSpPr/>
          <p:nvPr/>
        </p:nvSpPr>
        <p:spPr>
          <a:xfrm>
            <a:off x="4724400" y="28956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5943600" y="2743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629400" y="2630269"/>
            <a:ext cx="1828800" cy="646331"/>
          </a:xfrm>
          <a:prstGeom prst="rect">
            <a:avLst/>
          </a:prstGeom>
          <a:noFill/>
        </p:spPr>
        <p:txBody>
          <a:bodyPr wrap="square" rtlCol="0">
            <a:spAutoFit/>
          </a:bodyPr>
          <a:lstStyle/>
          <a:p>
            <a:pPr algn="just"/>
            <a:r>
              <a:rPr lang="en-US" sz="1200" b="1" i="1" dirty="0" smtClean="0"/>
              <a:t>Cross between F1 peas results to both round and wrinkled peas…</a:t>
            </a:r>
            <a:endParaRPr lang="en-US" sz="1200" b="1" i="1" dirty="0"/>
          </a:p>
        </p:txBody>
      </p:sp>
      <p:sp>
        <p:nvSpPr>
          <p:cNvPr id="28" name="TextBox 27"/>
          <p:cNvSpPr txBox="1"/>
          <p:nvPr/>
        </p:nvSpPr>
        <p:spPr>
          <a:xfrm>
            <a:off x="1860313" y="3380601"/>
            <a:ext cx="1797287" cy="276999"/>
          </a:xfrm>
          <a:prstGeom prst="rect">
            <a:avLst/>
          </a:prstGeom>
          <a:noFill/>
        </p:spPr>
        <p:txBody>
          <a:bodyPr wrap="none" rtlCol="0">
            <a:spAutoFit/>
          </a:bodyPr>
          <a:lstStyle/>
          <a:p>
            <a:r>
              <a:rPr lang="en-US" sz="1200" b="1" i="1" dirty="0" smtClean="0"/>
              <a:t>F1 generation – all round</a:t>
            </a:r>
            <a:endParaRPr lang="en-US" sz="1200" b="1" i="1" dirty="0"/>
          </a:p>
        </p:txBody>
      </p:sp>
      <p:sp>
        <p:nvSpPr>
          <p:cNvPr id="29" name="TextBox 28"/>
          <p:cNvSpPr txBox="1"/>
          <p:nvPr/>
        </p:nvSpPr>
        <p:spPr>
          <a:xfrm>
            <a:off x="4374913" y="3352800"/>
            <a:ext cx="2055371" cy="461665"/>
          </a:xfrm>
          <a:prstGeom prst="rect">
            <a:avLst/>
          </a:prstGeom>
          <a:noFill/>
        </p:spPr>
        <p:txBody>
          <a:bodyPr wrap="none" rtlCol="0">
            <a:spAutoFit/>
          </a:bodyPr>
          <a:lstStyle/>
          <a:p>
            <a:pPr algn="ctr"/>
            <a:r>
              <a:rPr lang="en-US" sz="1200" b="1" i="1" dirty="0" smtClean="0"/>
              <a:t>F2 generation – some round, </a:t>
            </a:r>
          </a:p>
          <a:p>
            <a:pPr algn="ctr"/>
            <a:r>
              <a:rPr lang="en-US" sz="1200" b="1" i="1" dirty="0" smtClean="0"/>
              <a:t>some wrinkled</a:t>
            </a:r>
            <a:endParaRPr lang="en-US" sz="1200" b="1"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20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0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20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20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0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20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2000"/>
                                        <p:tgtEl>
                                          <p:spTgt spid="2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2000"/>
                                        <p:tgtEl>
                                          <p:spTgt spid="2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2000"/>
                                        <p:tgtEl>
                                          <p:spTgt spid="2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2000"/>
                                        <p:tgtEl>
                                          <p:spTgt spid="2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2000"/>
                                        <p:tgtEl>
                                          <p:spTgt spid="2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2000"/>
                                        <p:tgtEl>
                                          <p:spTgt spid="2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2000"/>
                                        <p:tgtEl>
                                          <p:spTgt spid="2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20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51203">
                                            <p:txEl>
                                              <p:pRg st="1" end="1"/>
                                            </p:txEl>
                                          </p:spTgt>
                                        </p:tgtEl>
                                        <p:attrNameLst>
                                          <p:attrName>style.visibility</p:attrName>
                                        </p:attrNameLst>
                                      </p:cBhvr>
                                      <p:to>
                                        <p:strVal val="visible"/>
                                      </p:to>
                                    </p:set>
                                    <p:animEffect transition="in" filter="fade">
                                      <p:cBhvr>
                                        <p:cTn id="85" dur="2000"/>
                                        <p:tgtEl>
                                          <p:spTgt spid="51203">
                                            <p:txEl>
                                              <p:pRg st="1" end="1"/>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51203">
                                            <p:txEl>
                                              <p:pRg st="2" end="2"/>
                                            </p:txEl>
                                          </p:spTgt>
                                        </p:tgtEl>
                                        <p:attrNameLst>
                                          <p:attrName>style.visibility</p:attrName>
                                        </p:attrNameLst>
                                      </p:cBhvr>
                                      <p:to>
                                        <p:strVal val="visible"/>
                                      </p:to>
                                    </p:set>
                                    <p:animEffect transition="in" filter="fade">
                                      <p:cBhvr>
                                        <p:cTn id="90" dur="2000"/>
                                        <p:tgtEl>
                                          <p:spTgt spid="51203">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51203">
                                            <p:txEl>
                                              <p:pRg st="3" end="3"/>
                                            </p:txEl>
                                          </p:spTgt>
                                        </p:tgtEl>
                                        <p:attrNameLst>
                                          <p:attrName>style.visibility</p:attrName>
                                        </p:attrNameLst>
                                      </p:cBhvr>
                                      <p:to>
                                        <p:strVal val="visible"/>
                                      </p:to>
                                    </p:set>
                                    <p:animEffect transition="in" filter="fade">
                                      <p:cBhvr>
                                        <p:cTn id="95" dur="20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p:bldP spid="14" grpId="0" animBg="1"/>
      <p:bldP spid="15" grpId="0"/>
      <p:bldP spid="16" grpId="0"/>
      <p:bldP spid="17"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1143000"/>
          </a:xfrm>
        </p:spPr>
        <p:txBody>
          <a:bodyPr>
            <a:normAutofit/>
          </a:bodyPr>
          <a:lstStyle/>
          <a:p>
            <a:r>
              <a:rPr lang="en-US" sz="5000" b="1" dirty="0">
                <a:effectLst>
                  <a:outerShdw blurRad="38100" dist="38100" dir="2700000" algn="tl">
                    <a:srgbClr val="000000">
                      <a:alpha val="43137"/>
                    </a:srgbClr>
                  </a:outerShdw>
                </a:effectLst>
              </a:rPr>
              <a:t>Mendel’s Crosses</a:t>
            </a:r>
          </a:p>
        </p:txBody>
      </p:sp>
      <p:sp>
        <p:nvSpPr>
          <p:cNvPr id="51203" name="Rectangle 3"/>
          <p:cNvSpPr>
            <a:spLocks noGrp="1" noChangeArrowheads="1"/>
          </p:cNvSpPr>
          <p:nvPr>
            <p:ph type="body" idx="1"/>
          </p:nvPr>
        </p:nvSpPr>
        <p:spPr>
          <a:xfrm>
            <a:off x="533400" y="3398837"/>
            <a:ext cx="8229600" cy="4525963"/>
          </a:xfrm>
        </p:spPr>
        <p:txBody>
          <a:bodyPr>
            <a:normAutofit/>
          </a:bodyPr>
          <a:lstStyle/>
          <a:p>
            <a:endParaRPr lang="en-US" sz="2800" dirty="0"/>
          </a:p>
          <a:p>
            <a:r>
              <a:rPr lang="en-US" sz="2800" dirty="0"/>
              <a:t>P1 generation are true-breeding </a:t>
            </a:r>
            <a:r>
              <a:rPr lang="en-US" sz="2800" dirty="0" smtClean="0"/>
              <a:t>varieties.  One type can be all round, the other all wrinkled.</a:t>
            </a:r>
            <a:endParaRPr lang="en-US" sz="2800" dirty="0"/>
          </a:p>
          <a:p>
            <a:r>
              <a:rPr lang="en-US" sz="2800" dirty="0" smtClean="0"/>
              <a:t>All </a:t>
            </a:r>
            <a:r>
              <a:rPr lang="en-US" sz="2800" dirty="0"/>
              <a:t>F1 offspring have smooth seeds</a:t>
            </a:r>
          </a:p>
          <a:p>
            <a:r>
              <a:rPr lang="en-US" sz="2800" dirty="0" smtClean="0"/>
              <a:t>Self-fertilization </a:t>
            </a:r>
            <a:r>
              <a:rPr lang="en-US" sz="2800" dirty="0"/>
              <a:t>of F1 gives rise to F2 with ¾ smooth and ¼ wrinkled</a:t>
            </a:r>
          </a:p>
          <a:p>
            <a:endParaRPr lang="en-US" sz="2800" dirty="0"/>
          </a:p>
          <a:p>
            <a:endParaRPr lang="en-US" sz="2800" dirty="0"/>
          </a:p>
        </p:txBody>
      </p:sp>
      <p:sp>
        <p:nvSpPr>
          <p:cNvPr id="4" name="Rectangle 3"/>
          <p:cNvSpPr/>
          <p:nvPr/>
        </p:nvSpPr>
        <p:spPr>
          <a:xfrm>
            <a:off x="0" y="0"/>
            <a:ext cx="9144000" cy="6858000"/>
          </a:xfrm>
          <a:prstGeom prst="rect">
            <a:avLst/>
          </a:prstGeom>
          <a:no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19812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owchart: Connector 5"/>
          <p:cNvSpPr/>
          <p:nvPr/>
        </p:nvSpPr>
        <p:spPr>
          <a:xfrm>
            <a:off x="29718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657600" y="2057400"/>
            <a:ext cx="381000" cy="152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5105400" y="1828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Connector 8"/>
          <p:cNvSpPr/>
          <p:nvPr/>
        </p:nvSpPr>
        <p:spPr>
          <a:xfrm>
            <a:off x="47244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Connector 9"/>
          <p:cNvSpPr/>
          <p:nvPr/>
        </p:nvSpPr>
        <p:spPr>
          <a:xfrm>
            <a:off x="4343400" y="19050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Connector 10"/>
          <p:cNvSpPr/>
          <p:nvPr/>
        </p:nvSpPr>
        <p:spPr>
          <a:xfrm>
            <a:off x="5562600" y="1981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Connector 11"/>
          <p:cNvSpPr/>
          <p:nvPr/>
        </p:nvSpPr>
        <p:spPr>
          <a:xfrm>
            <a:off x="5943600" y="1828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6705600" y="1752600"/>
            <a:ext cx="1828800" cy="646331"/>
          </a:xfrm>
          <a:prstGeom prst="rect">
            <a:avLst/>
          </a:prstGeom>
          <a:noFill/>
        </p:spPr>
        <p:txBody>
          <a:bodyPr wrap="square" rtlCol="0">
            <a:spAutoFit/>
          </a:bodyPr>
          <a:lstStyle/>
          <a:p>
            <a:pPr algn="just"/>
            <a:r>
              <a:rPr lang="en-US" sz="1200" b="1" i="1" dirty="0" smtClean="0"/>
              <a:t>Cross between a round pea and wrinkled pea results to all round peas…</a:t>
            </a:r>
            <a:endParaRPr lang="en-US" sz="1200" b="1" i="1" dirty="0"/>
          </a:p>
        </p:txBody>
      </p:sp>
      <p:sp>
        <p:nvSpPr>
          <p:cNvPr id="14" name="Multiply 13"/>
          <p:cNvSpPr/>
          <p:nvPr/>
        </p:nvSpPr>
        <p:spPr>
          <a:xfrm>
            <a:off x="2514600" y="1981200"/>
            <a:ext cx="228600" cy="3048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52600" y="2324100"/>
            <a:ext cx="843501" cy="276999"/>
          </a:xfrm>
          <a:prstGeom prst="rect">
            <a:avLst/>
          </a:prstGeom>
          <a:noFill/>
        </p:spPr>
        <p:txBody>
          <a:bodyPr wrap="none" rtlCol="0">
            <a:spAutoFit/>
          </a:bodyPr>
          <a:lstStyle/>
          <a:p>
            <a:r>
              <a:rPr lang="en-US" sz="1200" b="1" i="1" dirty="0" smtClean="0"/>
              <a:t>P1 - round</a:t>
            </a:r>
            <a:endParaRPr lang="en-US" sz="1200" b="1" i="1" dirty="0"/>
          </a:p>
        </p:txBody>
      </p:sp>
      <p:sp>
        <p:nvSpPr>
          <p:cNvPr id="16" name="TextBox 15"/>
          <p:cNvSpPr txBox="1"/>
          <p:nvPr/>
        </p:nvSpPr>
        <p:spPr>
          <a:xfrm>
            <a:off x="2667000" y="2324100"/>
            <a:ext cx="986167" cy="276999"/>
          </a:xfrm>
          <a:prstGeom prst="rect">
            <a:avLst/>
          </a:prstGeom>
          <a:noFill/>
        </p:spPr>
        <p:txBody>
          <a:bodyPr wrap="none" rtlCol="0">
            <a:spAutoFit/>
          </a:bodyPr>
          <a:lstStyle/>
          <a:p>
            <a:r>
              <a:rPr lang="en-US" sz="1200" b="1" i="1" dirty="0" smtClean="0"/>
              <a:t>P1- wrinkled</a:t>
            </a:r>
            <a:endParaRPr lang="en-US" sz="1200" b="1" i="1" dirty="0"/>
          </a:p>
        </p:txBody>
      </p:sp>
      <p:sp>
        <p:nvSpPr>
          <p:cNvPr id="17" name="TextBox 16"/>
          <p:cNvSpPr txBox="1"/>
          <p:nvPr/>
        </p:nvSpPr>
        <p:spPr>
          <a:xfrm>
            <a:off x="4572000" y="2324100"/>
            <a:ext cx="1797287" cy="276999"/>
          </a:xfrm>
          <a:prstGeom prst="rect">
            <a:avLst/>
          </a:prstGeom>
          <a:noFill/>
        </p:spPr>
        <p:txBody>
          <a:bodyPr wrap="none" rtlCol="0">
            <a:spAutoFit/>
          </a:bodyPr>
          <a:lstStyle/>
          <a:p>
            <a:r>
              <a:rPr lang="en-US" sz="1200" b="1" i="1" dirty="0" smtClean="0"/>
              <a:t>F1 generation – all round</a:t>
            </a:r>
            <a:endParaRPr lang="en-US" sz="1200" b="1" i="1" dirty="0"/>
          </a:p>
        </p:txBody>
      </p:sp>
      <p:sp>
        <p:nvSpPr>
          <p:cNvPr id="18" name="Flowchart: Connector 17"/>
          <p:cNvSpPr/>
          <p:nvPr/>
        </p:nvSpPr>
        <p:spPr>
          <a:xfrm>
            <a:off x="1981200" y="2971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lowchart: Connector 18"/>
          <p:cNvSpPr/>
          <p:nvPr/>
        </p:nvSpPr>
        <p:spPr>
          <a:xfrm>
            <a:off x="2971800" y="2971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a:off x="3657600" y="3048000"/>
            <a:ext cx="381000" cy="152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ultiply 20"/>
          <p:cNvSpPr/>
          <p:nvPr/>
        </p:nvSpPr>
        <p:spPr>
          <a:xfrm>
            <a:off x="2514600" y="2971800"/>
            <a:ext cx="228600" cy="3048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5105400" y="28194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lowchart: Connector 22"/>
          <p:cNvSpPr/>
          <p:nvPr/>
        </p:nvSpPr>
        <p:spPr>
          <a:xfrm>
            <a:off x="4343400" y="28956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lowchart: Connector 23"/>
          <p:cNvSpPr/>
          <p:nvPr/>
        </p:nvSpPr>
        <p:spPr>
          <a:xfrm>
            <a:off x="5562600" y="29718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lowchart: Connector 24"/>
          <p:cNvSpPr/>
          <p:nvPr/>
        </p:nvSpPr>
        <p:spPr>
          <a:xfrm>
            <a:off x="4724400" y="28956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5943600" y="2743200"/>
            <a:ext cx="304800" cy="304800"/>
          </a:xfrm>
          <a:prstGeom prst="flowChartConnector">
            <a:avLst/>
          </a:prstGeom>
          <a:gradFill>
            <a:gsLst>
              <a:gs pos="0">
                <a:srgbClr val="DDEBCF"/>
              </a:gs>
              <a:gs pos="50000">
                <a:srgbClr val="9CB86E"/>
              </a:gs>
              <a:gs pos="100000">
                <a:srgbClr val="156B13"/>
              </a:gs>
            </a:gsLst>
            <a:lin ang="5400000" scaled="0"/>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629400" y="2630269"/>
            <a:ext cx="1828800" cy="646331"/>
          </a:xfrm>
          <a:prstGeom prst="rect">
            <a:avLst/>
          </a:prstGeom>
          <a:noFill/>
        </p:spPr>
        <p:txBody>
          <a:bodyPr wrap="square" rtlCol="0">
            <a:spAutoFit/>
          </a:bodyPr>
          <a:lstStyle/>
          <a:p>
            <a:pPr algn="just"/>
            <a:r>
              <a:rPr lang="en-US" sz="1200" b="1" i="1" dirty="0" smtClean="0"/>
              <a:t>Cross between F1 peas results to both round and wrinkled peas…</a:t>
            </a:r>
            <a:endParaRPr lang="en-US" sz="1200" b="1" i="1" dirty="0"/>
          </a:p>
        </p:txBody>
      </p:sp>
      <p:sp>
        <p:nvSpPr>
          <p:cNvPr id="28" name="TextBox 27"/>
          <p:cNvSpPr txBox="1"/>
          <p:nvPr/>
        </p:nvSpPr>
        <p:spPr>
          <a:xfrm>
            <a:off x="1860313" y="3380601"/>
            <a:ext cx="1797287" cy="276999"/>
          </a:xfrm>
          <a:prstGeom prst="rect">
            <a:avLst/>
          </a:prstGeom>
          <a:noFill/>
        </p:spPr>
        <p:txBody>
          <a:bodyPr wrap="none" rtlCol="0">
            <a:spAutoFit/>
          </a:bodyPr>
          <a:lstStyle/>
          <a:p>
            <a:r>
              <a:rPr lang="en-US" sz="1200" b="1" i="1" dirty="0" smtClean="0"/>
              <a:t>F1 generation – all round</a:t>
            </a:r>
            <a:endParaRPr lang="en-US" sz="1200" b="1" i="1" dirty="0"/>
          </a:p>
        </p:txBody>
      </p:sp>
      <p:sp>
        <p:nvSpPr>
          <p:cNvPr id="29" name="TextBox 28"/>
          <p:cNvSpPr txBox="1"/>
          <p:nvPr/>
        </p:nvSpPr>
        <p:spPr>
          <a:xfrm>
            <a:off x="4374913" y="3352800"/>
            <a:ext cx="2055371" cy="461665"/>
          </a:xfrm>
          <a:prstGeom prst="rect">
            <a:avLst/>
          </a:prstGeom>
          <a:noFill/>
        </p:spPr>
        <p:txBody>
          <a:bodyPr wrap="none" rtlCol="0">
            <a:spAutoFit/>
          </a:bodyPr>
          <a:lstStyle/>
          <a:p>
            <a:pPr algn="ctr"/>
            <a:r>
              <a:rPr lang="en-US" sz="1200" b="1" i="1" dirty="0" smtClean="0"/>
              <a:t>F2 generation – some round, </a:t>
            </a:r>
          </a:p>
          <a:p>
            <a:pPr algn="ctr"/>
            <a:r>
              <a:rPr lang="en-US" sz="1200" b="1" i="1" dirty="0" smtClean="0"/>
              <a:t>some wrinkled</a:t>
            </a:r>
            <a:endParaRPr lang="en-US" sz="1200" b="1"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20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0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20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20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0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20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2000"/>
                                        <p:tgtEl>
                                          <p:spTgt spid="2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2000"/>
                                        <p:tgtEl>
                                          <p:spTgt spid="2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2000"/>
                                        <p:tgtEl>
                                          <p:spTgt spid="2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2000"/>
                                        <p:tgtEl>
                                          <p:spTgt spid="2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2000"/>
                                        <p:tgtEl>
                                          <p:spTgt spid="2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2000"/>
                                        <p:tgtEl>
                                          <p:spTgt spid="2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2000"/>
                                        <p:tgtEl>
                                          <p:spTgt spid="2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20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51203">
                                            <p:txEl>
                                              <p:pRg st="1" end="1"/>
                                            </p:txEl>
                                          </p:spTgt>
                                        </p:tgtEl>
                                        <p:attrNameLst>
                                          <p:attrName>style.visibility</p:attrName>
                                        </p:attrNameLst>
                                      </p:cBhvr>
                                      <p:to>
                                        <p:strVal val="visible"/>
                                      </p:to>
                                    </p:set>
                                    <p:animEffect transition="in" filter="fade">
                                      <p:cBhvr>
                                        <p:cTn id="85" dur="2000"/>
                                        <p:tgtEl>
                                          <p:spTgt spid="51203">
                                            <p:txEl>
                                              <p:pRg st="1" end="1"/>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51203">
                                            <p:txEl>
                                              <p:pRg st="2" end="2"/>
                                            </p:txEl>
                                          </p:spTgt>
                                        </p:tgtEl>
                                        <p:attrNameLst>
                                          <p:attrName>style.visibility</p:attrName>
                                        </p:attrNameLst>
                                      </p:cBhvr>
                                      <p:to>
                                        <p:strVal val="visible"/>
                                      </p:to>
                                    </p:set>
                                    <p:animEffect transition="in" filter="fade">
                                      <p:cBhvr>
                                        <p:cTn id="90" dur="2000"/>
                                        <p:tgtEl>
                                          <p:spTgt spid="51203">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51203">
                                            <p:txEl>
                                              <p:pRg st="3" end="3"/>
                                            </p:txEl>
                                          </p:spTgt>
                                        </p:tgtEl>
                                        <p:attrNameLst>
                                          <p:attrName>style.visibility</p:attrName>
                                        </p:attrNameLst>
                                      </p:cBhvr>
                                      <p:to>
                                        <p:strVal val="visible"/>
                                      </p:to>
                                    </p:set>
                                    <p:animEffect transition="in" filter="fade">
                                      <p:cBhvr>
                                        <p:cTn id="95" dur="20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p:bldP spid="14" grpId="0" animBg="1"/>
      <p:bldP spid="15" grpId="0"/>
      <p:bldP spid="16" grpId="0"/>
      <p:bldP spid="17"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1755" y="93583"/>
            <a:ext cx="6240491" cy="1354217"/>
          </a:xfrm>
          <a:prstGeom prst="rect">
            <a:avLst/>
          </a:prstGeom>
          <a:noFill/>
        </p:spPr>
        <p:txBody>
          <a:bodyPr wrap="none" rtlCol="0">
            <a:spAutoFit/>
          </a:bodyPr>
          <a:lstStyle/>
          <a:p>
            <a:pPr algn="ctr"/>
            <a:r>
              <a:rPr lang="en-US" sz="4800" b="1" dirty="0" smtClean="0">
                <a:effectLst>
                  <a:outerShdw blurRad="38100" dist="38100" dir="2700000" algn="tl">
                    <a:srgbClr val="000000">
                      <a:alpha val="43137"/>
                    </a:srgbClr>
                  </a:outerShdw>
                </a:effectLst>
              </a:rPr>
              <a:t>Alleles</a:t>
            </a:r>
          </a:p>
          <a:p>
            <a:pPr algn="ctr"/>
            <a:r>
              <a:rPr lang="en-US" sz="3400" i="1" dirty="0" smtClean="0"/>
              <a:t>Alternate forms of the same gene</a:t>
            </a:r>
            <a:endParaRPr lang="en-US" sz="3400" i="1" dirty="0"/>
          </a:p>
        </p:txBody>
      </p:sp>
      <p:sp>
        <p:nvSpPr>
          <p:cNvPr id="3" name="TextBox 2"/>
          <p:cNvSpPr txBox="1"/>
          <p:nvPr/>
        </p:nvSpPr>
        <p:spPr>
          <a:xfrm>
            <a:off x="228600" y="3642479"/>
            <a:ext cx="8686800" cy="2862322"/>
          </a:xfrm>
          <a:prstGeom prst="rect">
            <a:avLst/>
          </a:prstGeom>
          <a:noFill/>
        </p:spPr>
        <p:txBody>
          <a:bodyPr wrap="square" rtlCol="0">
            <a:spAutoFit/>
          </a:bodyPr>
          <a:lstStyle/>
          <a:p>
            <a:pPr algn="just"/>
            <a:endParaRPr lang="en-US" sz="3000" dirty="0" smtClean="0"/>
          </a:p>
          <a:p>
            <a:pPr algn="just"/>
            <a:endParaRPr lang="en-US" sz="3000" dirty="0" smtClean="0"/>
          </a:p>
          <a:p>
            <a:pPr algn="ctr"/>
            <a:r>
              <a:rPr lang="en-US" sz="3000" dirty="0" smtClean="0"/>
              <a:t>When we inherit genes that are the </a:t>
            </a:r>
            <a:r>
              <a:rPr lang="en-US" sz="3000" dirty="0" smtClean="0">
                <a:solidFill>
                  <a:srgbClr val="FF0000"/>
                </a:solidFill>
              </a:rPr>
              <a:t>same allele </a:t>
            </a:r>
            <a:r>
              <a:rPr lang="en-US" sz="3000" dirty="0" smtClean="0"/>
              <a:t>= </a:t>
            </a:r>
            <a:r>
              <a:rPr lang="en-US" sz="3000" b="1" dirty="0" smtClean="0">
                <a:solidFill>
                  <a:srgbClr val="FF0000"/>
                </a:solidFill>
                <a:latin typeface="Bodoni MT Black" pitchFamily="18" charset="0"/>
              </a:rPr>
              <a:t>HOMOZYGOUS</a:t>
            </a:r>
          </a:p>
          <a:p>
            <a:pPr algn="ctr"/>
            <a:r>
              <a:rPr lang="en-US" sz="3000" dirty="0" smtClean="0"/>
              <a:t>When we inherit genes that are </a:t>
            </a:r>
            <a:r>
              <a:rPr lang="en-US" sz="3000" dirty="0" smtClean="0">
                <a:solidFill>
                  <a:srgbClr val="000090"/>
                </a:solidFill>
              </a:rPr>
              <a:t>different alleles </a:t>
            </a:r>
            <a:r>
              <a:rPr lang="en-US" sz="3000" dirty="0" smtClean="0"/>
              <a:t>= </a:t>
            </a:r>
            <a:r>
              <a:rPr lang="en-US" sz="3000" dirty="0" smtClean="0">
                <a:solidFill>
                  <a:srgbClr val="000090"/>
                </a:solidFill>
                <a:latin typeface="Bernard MT Condensed" pitchFamily="18" charset="0"/>
              </a:rPr>
              <a:t>HETEROZYGOUS</a:t>
            </a:r>
          </a:p>
        </p:txBody>
      </p:sp>
      <p:sp>
        <p:nvSpPr>
          <p:cNvPr id="82" name="Oval 81"/>
          <p:cNvSpPr/>
          <p:nvPr/>
        </p:nvSpPr>
        <p:spPr>
          <a:xfrm rot="19964734">
            <a:off x="3538283" y="1880889"/>
            <a:ext cx="182880" cy="118872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rot="1159119">
            <a:off x="3589712" y="2980164"/>
            <a:ext cx="182880" cy="13716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rot="495220">
            <a:off x="3937125" y="1815080"/>
            <a:ext cx="182880" cy="118872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rot="20432146">
            <a:off x="4089624" y="2971800"/>
            <a:ext cx="182880" cy="13716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3844472" y="2971800"/>
            <a:ext cx="152400" cy="76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815305" y="2989867"/>
            <a:ext cx="45719" cy="45719"/>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975981" y="2985729"/>
            <a:ext cx="45719" cy="45719"/>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rot="20040000">
            <a:off x="3468954" y="2267603"/>
            <a:ext cx="173736"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rot="420000">
            <a:off x="3959797" y="2226448"/>
            <a:ext cx="173736"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rot="1200000">
            <a:off x="3524707" y="3767075"/>
            <a:ext cx="164592" cy="2286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rot="20400000">
            <a:off x="4176758" y="3769827"/>
            <a:ext cx="164592" cy="228600"/>
          </a:xfrm>
          <a:prstGeom prst="rect">
            <a:avLst/>
          </a:prstGeom>
          <a:solidFill>
            <a:srgbClr val="C00000"/>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rapezoid 79"/>
          <p:cNvSpPr/>
          <p:nvPr/>
        </p:nvSpPr>
        <p:spPr>
          <a:xfrm rot="1164557">
            <a:off x="3765914" y="3131329"/>
            <a:ext cx="152400" cy="152400"/>
          </a:xfrm>
          <a:prstGeom prst="trapezoid">
            <a:avLst>
              <a:gd name="adj" fmla="val 17052"/>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rapezoid 80"/>
          <p:cNvSpPr/>
          <p:nvPr/>
        </p:nvSpPr>
        <p:spPr>
          <a:xfrm rot="20340000">
            <a:off x="3943694" y="3125862"/>
            <a:ext cx="152400" cy="152400"/>
          </a:xfrm>
          <a:prstGeom prst="trapezoid">
            <a:avLst>
              <a:gd name="adj" fmla="val 17052"/>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p:cNvSpPr txBox="1"/>
          <p:nvPr/>
        </p:nvSpPr>
        <p:spPr>
          <a:xfrm>
            <a:off x="6774724" y="2874909"/>
            <a:ext cx="2064476" cy="646331"/>
          </a:xfrm>
          <a:prstGeom prst="rect">
            <a:avLst/>
          </a:prstGeom>
          <a:noFill/>
        </p:spPr>
        <p:txBody>
          <a:bodyPr wrap="none" rtlCol="0">
            <a:spAutoFit/>
          </a:bodyPr>
          <a:lstStyle/>
          <a:p>
            <a:r>
              <a:rPr lang="en-US" dirty="0" smtClean="0"/>
              <a:t>Chromosome (DNA)</a:t>
            </a:r>
          </a:p>
          <a:p>
            <a:endParaRPr lang="en-US" dirty="0"/>
          </a:p>
        </p:txBody>
      </p:sp>
      <p:sp>
        <p:nvSpPr>
          <p:cNvPr id="111" name="Right Brace 110"/>
          <p:cNvSpPr/>
          <p:nvPr/>
        </p:nvSpPr>
        <p:spPr>
          <a:xfrm>
            <a:off x="6019800" y="1960509"/>
            <a:ext cx="685800" cy="2209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Left Brace 111"/>
          <p:cNvSpPr/>
          <p:nvPr/>
        </p:nvSpPr>
        <p:spPr>
          <a:xfrm>
            <a:off x="3276600" y="2189109"/>
            <a:ext cx="152400" cy="3810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TextBox 112"/>
          <p:cNvSpPr txBox="1"/>
          <p:nvPr/>
        </p:nvSpPr>
        <p:spPr>
          <a:xfrm>
            <a:off x="2480954" y="2189109"/>
            <a:ext cx="683200" cy="369332"/>
          </a:xfrm>
          <a:prstGeom prst="rect">
            <a:avLst/>
          </a:prstGeom>
          <a:noFill/>
        </p:spPr>
        <p:txBody>
          <a:bodyPr wrap="none" rtlCol="0">
            <a:spAutoFit/>
          </a:bodyPr>
          <a:lstStyle/>
          <a:p>
            <a:r>
              <a:rPr lang="en-US" dirty="0" smtClean="0"/>
              <a:t>Gene</a:t>
            </a:r>
            <a:endParaRPr lang="en-US" dirty="0"/>
          </a:p>
        </p:txBody>
      </p:sp>
      <p:sp>
        <p:nvSpPr>
          <p:cNvPr id="114" name="TextBox 113"/>
          <p:cNvSpPr txBox="1"/>
          <p:nvPr/>
        </p:nvSpPr>
        <p:spPr>
          <a:xfrm>
            <a:off x="2098587" y="3419977"/>
            <a:ext cx="797013" cy="369332"/>
          </a:xfrm>
          <a:prstGeom prst="rect">
            <a:avLst/>
          </a:prstGeom>
          <a:noFill/>
        </p:spPr>
        <p:txBody>
          <a:bodyPr wrap="none" rtlCol="0">
            <a:spAutoFit/>
          </a:bodyPr>
          <a:lstStyle/>
          <a:p>
            <a:r>
              <a:rPr lang="en-US" dirty="0" smtClean="0"/>
              <a:t>Alleles</a:t>
            </a:r>
            <a:endParaRPr lang="en-US" dirty="0"/>
          </a:p>
        </p:txBody>
      </p:sp>
      <p:cxnSp>
        <p:nvCxnSpPr>
          <p:cNvPr id="116" name="Straight Connector 115"/>
          <p:cNvCxnSpPr>
            <a:stCxn id="76" idx="2"/>
          </p:cNvCxnSpPr>
          <p:nvPr/>
        </p:nvCxnSpPr>
        <p:spPr>
          <a:xfrm rot="5400000">
            <a:off x="2573881" y="2545364"/>
            <a:ext cx="1148418" cy="882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10800000" flipV="1">
            <a:off x="2743201" y="2341509"/>
            <a:ext cx="1940025" cy="1219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rot="19964734">
            <a:off x="4681283" y="1880889"/>
            <a:ext cx="182880" cy="1188720"/>
          </a:xfrm>
          <a:prstGeom prst="ellipse">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rot="1159119">
            <a:off x="4732712" y="2980164"/>
            <a:ext cx="182880" cy="1371600"/>
          </a:xfrm>
          <a:prstGeom prst="ellipse">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rot="495220">
            <a:off x="5080125" y="1815080"/>
            <a:ext cx="182880" cy="1188720"/>
          </a:xfrm>
          <a:prstGeom prst="ellipse">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rot="20432146">
            <a:off x="5232624" y="2971800"/>
            <a:ext cx="182880" cy="1371600"/>
          </a:xfrm>
          <a:prstGeom prst="ellipse">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987472" y="2971800"/>
            <a:ext cx="152400" cy="76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4958305" y="2989867"/>
            <a:ext cx="45719" cy="45719"/>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5118981" y="2985729"/>
            <a:ext cx="45719" cy="45719"/>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rot="20040000">
            <a:off x="4611954" y="2267603"/>
            <a:ext cx="173736" cy="1524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rot="420000">
            <a:off x="5102797" y="2226448"/>
            <a:ext cx="173736" cy="1524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rot="1200000">
            <a:off x="4667707" y="3767075"/>
            <a:ext cx="164592" cy="228600"/>
          </a:xfrm>
          <a:prstGeom prst="rect">
            <a:avLst/>
          </a:prstGeom>
          <a:solidFill>
            <a:srgbClr val="C00000"/>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20400000">
            <a:off x="5319758" y="3769827"/>
            <a:ext cx="164592" cy="228600"/>
          </a:xfrm>
          <a:prstGeom prst="rect">
            <a:avLst/>
          </a:prstGeom>
          <a:solidFill>
            <a:srgbClr val="C00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rapezoid 130"/>
          <p:cNvSpPr/>
          <p:nvPr/>
        </p:nvSpPr>
        <p:spPr>
          <a:xfrm rot="1164557">
            <a:off x="4908914" y="3131329"/>
            <a:ext cx="152400" cy="152400"/>
          </a:xfrm>
          <a:prstGeom prst="trapezoid">
            <a:avLst>
              <a:gd name="adj" fmla="val 1705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rapezoid 131"/>
          <p:cNvSpPr/>
          <p:nvPr/>
        </p:nvSpPr>
        <p:spPr>
          <a:xfrm rot="20340000">
            <a:off x="5086694" y="3125862"/>
            <a:ext cx="152400" cy="152400"/>
          </a:xfrm>
          <a:prstGeom prst="trapezoid">
            <a:avLst>
              <a:gd name="adj" fmla="val 1705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0" y="0"/>
            <a:ext cx="9144000" cy="6858000"/>
          </a:xfrm>
          <a:prstGeom prst="rect">
            <a:avLst/>
          </a:prstGeom>
          <a:no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500"/>
                                        <p:tgtEl>
                                          <p:spTgt spid="1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wipe(left)">
                                      <p:cBhvr>
                                        <p:cTn id="10" dur="500"/>
                                        <p:tgtEl>
                                          <p:spTgt spid="11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
                                        </p:tgtEl>
                                        <p:attrNameLst>
                                          <p:attrName>style.visibility</p:attrName>
                                        </p:attrNameLst>
                                      </p:cBhvr>
                                      <p:to>
                                        <p:strVal val="visible"/>
                                      </p:to>
                                    </p:set>
                                    <p:animEffect transition="in" filter="box(in)">
                                      <p:cBhvr>
                                        <p:cTn id="15" dur="500"/>
                                        <p:tgtEl>
                                          <p:spTgt spid="11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13"/>
                                        </p:tgtEl>
                                        <p:attrNameLst>
                                          <p:attrName>style.visibility</p:attrName>
                                        </p:attrNameLst>
                                      </p:cBhvr>
                                      <p:to>
                                        <p:strVal val="visible"/>
                                      </p:to>
                                    </p:set>
                                    <p:animEffect transition="in" filter="box(in)">
                                      <p:cBhvr>
                                        <p:cTn id="18" dur="500"/>
                                        <p:tgtEl>
                                          <p:spTgt spid="1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6"/>
                                        </p:tgtEl>
                                        <p:attrNameLst>
                                          <p:attrName>style.visibility</p:attrName>
                                        </p:attrNameLst>
                                      </p:cBhvr>
                                      <p:to>
                                        <p:strVal val="visible"/>
                                      </p:to>
                                    </p:set>
                                    <p:animEffect transition="in" filter="fade">
                                      <p:cBhvr>
                                        <p:cTn id="23" dur="2000"/>
                                        <p:tgtEl>
                                          <p:spTgt spid="116"/>
                                        </p:tgtEl>
                                      </p:cBhvr>
                                    </p:animEffect>
                                  </p:childTnLst>
                                </p:cTn>
                              </p:par>
                              <p:par>
                                <p:cTn id="24" presetID="10" presetClass="entr" presetSubtype="0" fill="hold" nodeType="withEffect">
                                  <p:stCondLst>
                                    <p:cond delay="0"/>
                                  </p:stCondLst>
                                  <p:childTnLst>
                                    <p:set>
                                      <p:cBhvr>
                                        <p:cTn id="25" dur="1" fill="hold">
                                          <p:stCondLst>
                                            <p:cond delay="0"/>
                                          </p:stCondLst>
                                        </p:cTn>
                                        <p:tgtEl>
                                          <p:spTgt spid="118"/>
                                        </p:tgtEl>
                                        <p:attrNameLst>
                                          <p:attrName>style.visibility</p:attrName>
                                        </p:attrNameLst>
                                      </p:cBhvr>
                                      <p:to>
                                        <p:strVal val="visible"/>
                                      </p:to>
                                    </p:set>
                                    <p:animEffect transition="in" filter="fade">
                                      <p:cBhvr>
                                        <p:cTn id="26" dur="2000"/>
                                        <p:tgtEl>
                                          <p:spTgt spid="1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4"/>
                                        </p:tgtEl>
                                        <p:attrNameLst>
                                          <p:attrName>style.visibility</p:attrName>
                                        </p:attrNameLst>
                                      </p:cBhvr>
                                      <p:to>
                                        <p:strVal val="visible"/>
                                      </p:to>
                                    </p:set>
                                    <p:animEffect transition="in" filter="fade">
                                      <p:cBhvr>
                                        <p:cTn id="29" dur="2000"/>
                                        <p:tgtEl>
                                          <p:spTgt spid="114"/>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diamond(in)">
                                      <p:cBhvr>
                                        <p:cTn id="34" dur="2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32"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diamond(out)">
                                      <p:cBhvr>
                                        <p:cTn id="3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1" grpId="0" animBg="1"/>
      <p:bldP spid="112" grpId="0" animBg="1"/>
      <p:bldP spid="113" grpId="0"/>
      <p:bldP spid="1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sz="5000" b="1" dirty="0">
                <a:effectLst>
                  <a:outerShdw blurRad="38100" dist="38100" dir="2700000" algn="tl">
                    <a:srgbClr val="000000">
                      <a:alpha val="43137"/>
                    </a:srgbClr>
                  </a:outerShdw>
                </a:effectLst>
              </a:rPr>
              <a:t>Recessive and Dominant Traits</a:t>
            </a:r>
          </a:p>
        </p:txBody>
      </p:sp>
      <p:sp>
        <p:nvSpPr>
          <p:cNvPr id="34819" name="Rectangle 3"/>
          <p:cNvSpPr>
            <a:spLocks noGrp="1" noChangeArrowheads="1"/>
          </p:cNvSpPr>
          <p:nvPr>
            <p:ph type="body" idx="1"/>
          </p:nvPr>
        </p:nvSpPr>
        <p:spPr>
          <a:xfrm>
            <a:off x="457200" y="1295401"/>
            <a:ext cx="8229600" cy="5029200"/>
          </a:xfrm>
        </p:spPr>
        <p:txBody>
          <a:bodyPr>
            <a:normAutofit fontScale="92500"/>
          </a:bodyPr>
          <a:lstStyle/>
          <a:p>
            <a:r>
              <a:rPr lang="en-US" sz="4300" b="1" dirty="0" smtClean="0">
                <a:solidFill>
                  <a:schemeClr val="accent2">
                    <a:lumMod val="75000"/>
                  </a:schemeClr>
                </a:solidFill>
                <a:effectLst>
                  <a:outerShdw blurRad="38100" dist="38100" dir="2700000" algn="tl">
                    <a:srgbClr val="000000">
                      <a:alpha val="43137"/>
                    </a:srgbClr>
                  </a:outerShdw>
                </a:effectLst>
              </a:rPr>
              <a:t>DOMINANT</a:t>
            </a:r>
            <a:r>
              <a:rPr lang="en-US" sz="4000" b="1" dirty="0" smtClean="0">
                <a:solidFill>
                  <a:schemeClr val="accent2">
                    <a:lumMod val="75000"/>
                  </a:schemeClr>
                </a:solidFill>
                <a:effectLst>
                  <a:outerShdw blurRad="38100" dist="38100" dir="2700000" algn="tl">
                    <a:srgbClr val="000000">
                      <a:alpha val="43137"/>
                    </a:srgbClr>
                  </a:outerShdw>
                </a:effectLst>
              </a:rPr>
              <a:t> Trait</a:t>
            </a:r>
          </a:p>
          <a:p>
            <a:pPr lvl="1"/>
            <a:r>
              <a:rPr lang="en-US" dirty="0"/>
              <a:t>Capital letter</a:t>
            </a:r>
          </a:p>
          <a:p>
            <a:pPr lvl="1"/>
            <a:r>
              <a:rPr lang="en-US" dirty="0"/>
              <a:t>Traits that is fully expressed </a:t>
            </a:r>
          </a:p>
          <a:p>
            <a:pPr lvl="1"/>
            <a:r>
              <a:rPr lang="en-US" dirty="0" smtClean="0"/>
              <a:t>Trait expressed fully in the F1 </a:t>
            </a:r>
            <a:r>
              <a:rPr lang="en-US" dirty="0"/>
              <a:t>condition </a:t>
            </a:r>
            <a:r>
              <a:rPr lang="en-US" sz="2600" dirty="0"/>
              <a:t>(heterozygous</a:t>
            </a:r>
            <a:r>
              <a:rPr lang="en-US" sz="2600" dirty="0" smtClean="0"/>
              <a:t>)</a:t>
            </a:r>
          </a:p>
          <a:p>
            <a:pPr>
              <a:buNone/>
            </a:pPr>
            <a:endParaRPr lang="en-US" dirty="0"/>
          </a:p>
          <a:p>
            <a:r>
              <a:rPr lang="en-US" sz="2200" b="1" dirty="0">
                <a:solidFill>
                  <a:srgbClr val="FFFF00"/>
                </a:solidFill>
                <a:effectLst>
                  <a:outerShdw blurRad="38100" dist="38100" dir="2700000" algn="tl">
                    <a:srgbClr val="000000">
                      <a:alpha val="43137"/>
                    </a:srgbClr>
                  </a:outerShdw>
                </a:effectLst>
              </a:rPr>
              <a:t>r</a:t>
            </a:r>
            <a:r>
              <a:rPr lang="en-US" sz="2200" b="1" dirty="0" smtClean="0">
                <a:solidFill>
                  <a:srgbClr val="FFFF00"/>
                </a:solidFill>
                <a:effectLst>
                  <a:outerShdw blurRad="38100" dist="38100" dir="2700000" algn="tl">
                    <a:srgbClr val="000000">
                      <a:alpha val="43137"/>
                    </a:srgbClr>
                  </a:outerShdw>
                </a:effectLst>
              </a:rPr>
              <a:t>ecessive </a:t>
            </a:r>
            <a:r>
              <a:rPr lang="en-US" sz="2200" b="1" dirty="0">
                <a:solidFill>
                  <a:srgbClr val="FFFF00"/>
                </a:solidFill>
                <a:effectLst>
                  <a:outerShdw blurRad="38100" dist="38100" dir="2700000" algn="tl">
                    <a:srgbClr val="000000">
                      <a:alpha val="43137"/>
                    </a:srgbClr>
                  </a:outerShdw>
                </a:effectLst>
              </a:rPr>
              <a:t>t</a:t>
            </a:r>
            <a:r>
              <a:rPr lang="en-US" sz="2200" b="1" dirty="0" smtClean="0">
                <a:solidFill>
                  <a:srgbClr val="FFFF00"/>
                </a:solidFill>
                <a:effectLst>
                  <a:outerShdw blurRad="38100" dist="38100" dir="2700000" algn="tl">
                    <a:srgbClr val="000000">
                      <a:alpha val="43137"/>
                    </a:srgbClr>
                  </a:outerShdw>
                </a:effectLst>
              </a:rPr>
              <a:t>rait</a:t>
            </a:r>
            <a:endParaRPr lang="en-US" sz="2200" b="1" dirty="0">
              <a:solidFill>
                <a:srgbClr val="FFFF00"/>
              </a:solidFill>
              <a:effectLst>
                <a:outerShdw blurRad="38100" dist="38100" dir="2700000" algn="tl">
                  <a:srgbClr val="000000">
                    <a:alpha val="43137"/>
                  </a:srgbClr>
                </a:outerShdw>
              </a:effectLst>
            </a:endParaRPr>
          </a:p>
          <a:p>
            <a:pPr lvl="1"/>
            <a:r>
              <a:rPr lang="en-US" dirty="0"/>
              <a:t>Lowercase letter</a:t>
            </a:r>
          </a:p>
          <a:p>
            <a:pPr lvl="1"/>
            <a:r>
              <a:rPr lang="en-US" dirty="0"/>
              <a:t>Traits that are masked by </a:t>
            </a:r>
            <a:r>
              <a:rPr lang="en-US" sz="3200" b="1" dirty="0">
                <a:solidFill>
                  <a:schemeClr val="accent2">
                    <a:lumMod val="75000"/>
                  </a:schemeClr>
                </a:solidFill>
                <a:effectLst>
                  <a:outerShdw blurRad="38100" dist="38100" dir="2700000" algn="tl">
                    <a:srgbClr val="000000">
                      <a:alpha val="43137"/>
                    </a:srgbClr>
                  </a:outerShdw>
                </a:effectLst>
              </a:rPr>
              <a:t>DOMINANT Trait</a:t>
            </a:r>
          </a:p>
          <a:p>
            <a:pPr lvl="1"/>
            <a:r>
              <a:rPr lang="en-US" dirty="0" smtClean="0"/>
              <a:t>Trait repressed in </a:t>
            </a:r>
            <a:r>
              <a:rPr lang="en-US" dirty="0"/>
              <a:t>the F1 </a:t>
            </a:r>
            <a:r>
              <a:rPr lang="en-US" dirty="0" smtClean="0"/>
              <a:t> generation but may be expressed in </a:t>
            </a:r>
            <a:r>
              <a:rPr lang="en-US" dirty="0"/>
              <a:t>some members of the F2 </a:t>
            </a:r>
            <a:r>
              <a:rPr lang="en-US" dirty="0" smtClean="0"/>
              <a:t>generation</a:t>
            </a:r>
          </a:p>
          <a:p>
            <a:pPr lvl="1"/>
            <a:endParaRPr lang="en-US" dirty="0"/>
          </a:p>
        </p:txBody>
      </p:sp>
      <p:sp>
        <p:nvSpPr>
          <p:cNvPr id="4" name="Rectangle 3"/>
          <p:cNvSpPr/>
          <p:nvPr/>
        </p:nvSpPr>
        <p:spPr>
          <a:xfrm>
            <a:off x="0" y="0"/>
            <a:ext cx="9144000" cy="6858000"/>
          </a:xfrm>
          <a:prstGeom prst="rect">
            <a:avLst/>
          </a:prstGeom>
          <a:no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286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noProof="0" dirty="0" smtClean="0">
                <a:effectLst>
                  <a:outerShdw blurRad="38100" dist="38100" dir="2700000" algn="tl">
                    <a:srgbClr val="000000">
                      <a:alpha val="43137"/>
                    </a:srgbClr>
                  </a:outerShdw>
                </a:effectLst>
                <a:latin typeface="+mj-lt"/>
                <a:ea typeface="+mj-ea"/>
                <a:cs typeface="+mj-cs"/>
              </a:rPr>
              <a:t>Purple Kernel Corn Plant x Yellow Kernel Corn Plant</a:t>
            </a:r>
            <a:endParaRPr kumimoji="0" 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cxnSp>
        <p:nvCxnSpPr>
          <p:cNvPr id="4" name="Straight Connector 3"/>
          <p:cNvCxnSpPr/>
          <p:nvPr/>
        </p:nvCxnSpPr>
        <p:spPr>
          <a:xfrm rot="5400000">
            <a:off x="342900" y="5448300"/>
            <a:ext cx="236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400300" y="5448300"/>
            <a:ext cx="236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524000" y="4258270"/>
            <a:ext cx="4114800" cy="89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524000" y="5477470"/>
            <a:ext cx="4114800" cy="89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743200" y="2795826"/>
            <a:ext cx="2041645" cy="861774"/>
          </a:xfrm>
          <a:prstGeom prst="rect">
            <a:avLst/>
          </a:prstGeom>
          <a:noFill/>
        </p:spPr>
        <p:txBody>
          <a:bodyPr wrap="none" rtlCol="0">
            <a:spAutoFit/>
          </a:bodyPr>
          <a:lstStyle/>
          <a:p>
            <a:r>
              <a:rPr lang="en-US" sz="5000" i="1" dirty="0" smtClean="0">
                <a:solidFill>
                  <a:srgbClr val="B5A045"/>
                </a:solidFill>
                <a:effectLst>
                  <a:outerShdw blurRad="38100" dist="38100" dir="2700000" algn="tl">
                    <a:srgbClr val="000000">
                      <a:alpha val="43137"/>
                    </a:srgbClr>
                  </a:outerShdw>
                </a:effectLst>
              </a:rPr>
              <a:t>Yellow</a:t>
            </a:r>
            <a:endParaRPr lang="en-US" sz="5000" i="1" dirty="0">
              <a:solidFill>
                <a:srgbClr val="B5A045"/>
              </a:solidFill>
              <a:effectLst>
                <a:outerShdw blurRad="38100" dist="38100" dir="2700000" algn="tl">
                  <a:srgbClr val="000000">
                    <a:alpha val="43137"/>
                  </a:srgbClr>
                </a:outerShdw>
              </a:effectLst>
            </a:endParaRPr>
          </a:p>
        </p:txBody>
      </p:sp>
      <p:sp>
        <p:nvSpPr>
          <p:cNvPr id="9" name="TextBox 8"/>
          <p:cNvSpPr txBox="1"/>
          <p:nvPr/>
        </p:nvSpPr>
        <p:spPr>
          <a:xfrm rot="16200000">
            <a:off x="-735687" y="4876800"/>
            <a:ext cx="2133600" cy="861774"/>
          </a:xfrm>
          <a:prstGeom prst="rect">
            <a:avLst/>
          </a:prstGeom>
          <a:noFill/>
        </p:spPr>
        <p:txBody>
          <a:bodyPr wrap="square" rtlCol="0">
            <a:spAutoFit/>
          </a:bodyPr>
          <a:lstStyle/>
          <a:p>
            <a:pPr algn="ctr"/>
            <a:r>
              <a:rPr lang="en-US" sz="5000" b="1" i="1" dirty="0" smtClean="0">
                <a:solidFill>
                  <a:srgbClr val="7030A0"/>
                </a:solidFill>
                <a:effectLst>
                  <a:outerShdw blurRad="38100" dist="38100" dir="2700000" algn="tl">
                    <a:srgbClr val="000000">
                      <a:alpha val="43137"/>
                    </a:srgbClr>
                  </a:outerShdw>
                </a:effectLst>
              </a:rPr>
              <a:t>Purple</a:t>
            </a:r>
          </a:p>
        </p:txBody>
      </p:sp>
      <p:sp>
        <p:nvSpPr>
          <p:cNvPr id="10" name="TextBox 9"/>
          <p:cNvSpPr txBox="1"/>
          <p:nvPr/>
        </p:nvSpPr>
        <p:spPr>
          <a:xfrm>
            <a:off x="2133600" y="3258740"/>
            <a:ext cx="719631" cy="923330"/>
          </a:xfrm>
          <a:prstGeom prst="rect">
            <a:avLst/>
          </a:prstGeom>
          <a:noFill/>
        </p:spPr>
        <p:txBody>
          <a:bodyPr wrap="none" rtlCol="0">
            <a:spAutoFit/>
          </a:bodyPr>
          <a:lstStyle/>
          <a:p>
            <a:r>
              <a:rPr lang="en-US" sz="5400" b="1" i="1" dirty="0" smtClean="0">
                <a:solidFill>
                  <a:srgbClr val="B5A045"/>
                </a:solidFill>
                <a:effectLst>
                  <a:outerShdw blurRad="38100" dist="38100" dir="2700000" algn="tl">
                    <a:srgbClr val="000000">
                      <a:alpha val="43137"/>
                    </a:srgbClr>
                  </a:outerShdw>
                </a:effectLst>
              </a:rPr>
              <a:t>p</a:t>
            </a:r>
            <a:endParaRPr lang="en-US" sz="5400" b="1" i="1" dirty="0">
              <a:solidFill>
                <a:srgbClr val="B5A045"/>
              </a:solidFill>
              <a:effectLst>
                <a:outerShdw blurRad="38100" dist="38100" dir="2700000" algn="tl">
                  <a:srgbClr val="000000">
                    <a:alpha val="43137"/>
                  </a:srgbClr>
                </a:outerShdw>
              </a:effectLst>
            </a:endParaRPr>
          </a:p>
        </p:txBody>
      </p:sp>
      <p:sp>
        <p:nvSpPr>
          <p:cNvPr id="11" name="TextBox 10"/>
          <p:cNvSpPr txBox="1"/>
          <p:nvPr/>
        </p:nvSpPr>
        <p:spPr>
          <a:xfrm>
            <a:off x="4267200" y="3258740"/>
            <a:ext cx="719631" cy="923330"/>
          </a:xfrm>
          <a:prstGeom prst="rect">
            <a:avLst/>
          </a:prstGeom>
          <a:noFill/>
        </p:spPr>
        <p:txBody>
          <a:bodyPr wrap="none" rtlCol="0">
            <a:spAutoFit/>
          </a:bodyPr>
          <a:lstStyle/>
          <a:p>
            <a:r>
              <a:rPr lang="en-US" sz="5400" b="1" i="1" dirty="0" smtClean="0">
                <a:solidFill>
                  <a:srgbClr val="B5A045"/>
                </a:solidFill>
                <a:effectLst>
                  <a:outerShdw blurRad="38100" dist="38100" dir="2700000" algn="tl">
                    <a:srgbClr val="000000">
                      <a:alpha val="43137"/>
                    </a:srgbClr>
                  </a:outerShdw>
                </a:effectLst>
              </a:rPr>
              <a:t>p</a:t>
            </a:r>
            <a:endParaRPr lang="en-US" sz="5400" b="1" i="1" dirty="0">
              <a:solidFill>
                <a:srgbClr val="B5A045"/>
              </a:solidFill>
              <a:effectLst>
                <a:outerShdw blurRad="38100" dist="38100" dir="2700000" algn="tl">
                  <a:srgbClr val="000000">
                    <a:alpha val="43137"/>
                  </a:srgbClr>
                </a:outerShdw>
              </a:effectLst>
            </a:endParaRPr>
          </a:p>
        </p:txBody>
      </p:sp>
      <p:sp>
        <p:nvSpPr>
          <p:cNvPr id="12" name="TextBox 11"/>
          <p:cNvSpPr txBox="1"/>
          <p:nvPr/>
        </p:nvSpPr>
        <p:spPr>
          <a:xfrm>
            <a:off x="665843" y="4258270"/>
            <a:ext cx="553357" cy="923330"/>
          </a:xfrm>
          <a:prstGeom prst="rect">
            <a:avLst/>
          </a:prstGeom>
          <a:noFill/>
        </p:spPr>
        <p:txBody>
          <a:bodyPr wrap="none" rtlCol="0">
            <a:spAutoFit/>
          </a:bodyPr>
          <a:lstStyle/>
          <a:p>
            <a:r>
              <a:rPr lang="en-US" sz="5400" b="1" dirty="0" smtClean="0">
                <a:solidFill>
                  <a:srgbClr val="7030A0"/>
                </a:solidFill>
                <a:effectLst>
                  <a:outerShdw blurRad="38100" dist="38100" dir="2700000" algn="tl">
                    <a:srgbClr val="000000">
                      <a:alpha val="43137"/>
                    </a:srgbClr>
                  </a:outerShdw>
                </a:effectLst>
              </a:rPr>
              <a:t>P</a:t>
            </a:r>
            <a:endParaRPr lang="en-US" sz="5400" b="1" dirty="0">
              <a:solidFill>
                <a:srgbClr val="7030A0"/>
              </a:solidFill>
              <a:effectLst>
                <a:outerShdw blurRad="38100" dist="38100" dir="2700000" algn="tl">
                  <a:srgbClr val="000000">
                    <a:alpha val="43137"/>
                  </a:srgbClr>
                </a:outerShdw>
              </a:effectLst>
            </a:endParaRPr>
          </a:p>
        </p:txBody>
      </p:sp>
      <p:sp>
        <p:nvSpPr>
          <p:cNvPr id="13" name="TextBox 12"/>
          <p:cNvSpPr txBox="1"/>
          <p:nvPr/>
        </p:nvSpPr>
        <p:spPr>
          <a:xfrm>
            <a:off x="665843" y="5553670"/>
            <a:ext cx="550151" cy="923330"/>
          </a:xfrm>
          <a:prstGeom prst="rect">
            <a:avLst/>
          </a:prstGeom>
          <a:noFill/>
        </p:spPr>
        <p:txBody>
          <a:bodyPr wrap="none" rtlCol="0">
            <a:spAutoFit/>
          </a:bodyPr>
          <a:lstStyle/>
          <a:p>
            <a:r>
              <a:rPr lang="en-US" sz="5400" b="1" dirty="0" smtClean="0">
                <a:solidFill>
                  <a:srgbClr val="7030A0"/>
                </a:solidFill>
                <a:effectLst>
                  <a:outerShdw blurRad="38100" dist="38100" dir="2700000" algn="tl">
                    <a:srgbClr val="000000">
                      <a:alpha val="43137"/>
                    </a:srgbClr>
                  </a:outerShdw>
                </a:effectLst>
              </a:rPr>
              <a:t>P</a:t>
            </a:r>
            <a:endParaRPr lang="en-US" sz="5400" b="1" dirty="0">
              <a:solidFill>
                <a:srgbClr val="7030A0"/>
              </a:solidFill>
              <a:effectLst>
                <a:outerShdw blurRad="38100" dist="38100" dir="2700000" algn="tl">
                  <a:srgbClr val="000000">
                    <a:alpha val="43137"/>
                  </a:srgbClr>
                </a:outerShdw>
              </a:effectLst>
            </a:endParaRPr>
          </a:p>
        </p:txBody>
      </p:sp>
      <p:sp>
        <p:nvSpPr>
          <p:cNvPr id="14" name="TextBox 13"/>
          <p:cNvSpPr txBox="1"/>
          <p:nvPr/>
        </p:nvSpPr>
        <p:spPr>
          <a:xfrm>
            <a:off x="2057400" y="4419600"/>
            <a:ext cx="1106042"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a:t>
            </a:r>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5" name="TextBox 14"/>
          <p:cNvSpPr txBox="1"/>
          <p:nvPr/>
        </p:nvSpPr>
        <p:spPr>
          <a:xfrm>
            <a:off x="2057400" y="5629870"/>
            <a:ext cx="1112128"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a:t>
            </a:r>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6" name="TextBox 15"/>
          <p:cNvSpPr txBox="1"/>
          <p:nvPr/>
        </p:nvSpPr>
        <p:spPr>
          <a:xfrm>
            <a:off x="4038600" y="4428530"/>
            <a:ext cx="1112128"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a:t>
            </a:r>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7" name="TextBox 16"/>
          <p:cNvSpPr txBox="1"/>
          <p:nvPr/>
        </p:nvSpPr>
        <p:spPr>
          <a:xfrm>
            <a:off x="4191000" y="5629870"/>
            <a:ext cx="1106042"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a:t>
            </a:r>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8" name="TextBox 17"/>
          <p:cNvSpPr txBox="1"/>
          <p:nvPr/>
        </p:nvSpPr>
        <p:spPr>
          <a:xfrm>
            <a:off x="2819400" y="4334470"/>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sp>
        <p:nvSpPr>
          <p:cNvPr id="19" name="TextBox 18"/>
          <p:cNvSpPr txBox="1"/>
          <p:nvPr/>
        </p:nvSpPr>
        <p:spPr>
          <a:xfrm>
            <a:off x="2819400" y="5489138"/>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sp>
        <p:nvSpPr>
          <p:cNvPr id="20" name="TextBox 19"/>
          <p:cNvSpPr txBox="1"/>
          <p:nvPr/>
        </p:nvSpPr>
        <p:spPr>
          <a:xfrm>
            <a:off x="4902586" y="4334470"/>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sp>
        <p:nvSpPr>
          <p:cNvPr id="21" name="TextBox 20"/>
          <p:cNvSpPr txBox="1"/>
          <p:nvPr/>
        </p:nvSpPr>
        <p:spPr>
          <a:xfrm>
            <a:off x="5054986" y="5489138"/>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cxnSp>
        <p:nvCxnSpPr>
          <p:cNvPr id="28" name="Straight Connector 27"/>
          <p:cNvCxnSpPr/>
          <p:nvPr/>
        </p:nvCxnSpPr>
        <p:spPr>
          <a:xfrm flipV="1">
            <a:off x="1524000" y="6620470"/>
            <a:ext cx="4114800" cy="89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457700" y="5448300"/>
            <a:ext cx="236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0" y="0"/>
            <a:ext cx="9144000" cy="6858000"/>
          </a:xfrm>
          <a:prstGeom prst="rect">
            <a:avLst/>
          </a:prstGeom>
          <a:no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28600" y="914400"/>
            <a:ext cx="8686800" cy="1938992"/>
          </a:xfrm>
          <a:prstGeom prst="rect">
            <a:avLst/>
          </a:prstGeom>
          <a:noFill/>
        </p:spPr>
        <p:txBody>
          <a:bodyPr wrap="square" rtlCol="0">
            <a:spAutoFit/>
          </a:bodyPr>
          <a:lstStyle/>
          <a:p>
            <a:pPr algn="just">
              <a:buFont typeface="Arial" pitchFamily="34" charset="0"/>
              <a:buChar char="•"/>
            </a:pPr>
            <a:r>
              <a:rPr lang="en-US" sz="2000" dirty="0" smtClean="0"/>
              <a:t> The </a:t>
            </a:r>
            <a:r>
              <a:rPr lang="en-US" sz="2000" b="1" dirty="0" smtClean="0"/>
              <a:t>P1 generation </a:t>
            </a:r>
            <a:r>
              <a:rPr lang="en-US" sz="2000" dirty="0" smtClean="0"/>
              <a:t>include an ear of corn that is all purple and an ear of corn that is all yellow.  The </a:t>
            </a:r>
            <a:r>
              <a:rPr lang="en-US" sz="2000" b="1" dirty="0" smtClean="0">
                <a:solidFill>
                  <a:srgbClr val="800080"/>
                </a:solidFill>
              </a:rPr>
              <a:t>dominant trait </a:t>
            </a:r>
            <a:r>
              <a:rPr lang="en-US" sz="2000" dirty="0" smtClean="0"/>
              <a:t>in corn color is </a:t>
            </a:r>
            <a:r>
              <a:rPr lang="en-US" sz="2000" b="1" dirty="0" smtClean="0">
                <a:solidFill>
                  <a:srgbClr val="800080"/>
                </a:solidFill>
              </a:rPr>
              <a:t>purple</a:t>
            </a:r>
            <a:r>
              <a:rPr lang="en-US" sz="2000" dirty="0" smtClean="0"/>
              <a:t>, the </a:t>
            </a:r>
            <a:r>
              <a:rPr lang="en-US" sz="2000" b="1" dirty="0" smtClean="0">
                <a:solidFill>
                  <a:srgbClr val="B5A045"/>
                </a:solidFill>
              </a:rPr>
              <a:t>recessive trait</a:t>
            </a:r>
            <a:r>
              <a:rPr lang="en-US" sz="2000" b="1" dirty="0" smtClean="0">
                <a:solidFill>
                  <a:srgbClr val="FFFF00"/>
                </a:solidFill>
              </a:rPr>
              <a:t> </a:t>
            </a:r>
            <a:r>
              <a:rPr lang="en-US" sz="2000" dirty="0" smtClean="0"/>
              <a:t>is </a:t>
            </a:r>
            <a:r>
              <a:rPr lang="en-US" sz="2000" b="1" dirty="0" smtClean="0">
                <a:solidFill>
                  <a:srgbClr val="B5A045"/>
                </a:solidFill>
              </a:rPr>
              <a:t>yellow</a:t>
            </a:r>
            <a:r>
              <a:rPr lang="en-US" sz="2000" dirty="0" smtClean="0"/>
              <a:t>.</a:t>
            </a:r>
          </a:p>
          <a:p>
            <a:pPr algn="just">
              <a:buFont typeface="Arial" pitchFamily="34" charset="0"/>
              <a:buChar char="•"/>
            </a:pPr>
            <a:r>
              <a:rPr lang="en-US" sz="2000" dirty="0"/>
              <a:t> </a:t>
            </a:r>
            <a:r>
              <a:rPr lang="en-US" sz="2000" dirty="0" smtClean="0"/>
              <a:t>When crossing a purple ear of corn and a yellow ear of corn, one can calculate what the kernel color would be in an offspring corn.  The offspring of a P1 cross is called the </a:t>
            </a:r>
            <a:r>
              <a:rPr lang="en-US" sz="2000" b="1" dirty="0" smtClean="0"/>
              <a:t>F1 generation</a:t>
            </a:r>
            <a:r>
              <a:rPr lang="en-US" sz="2000" dirty="0" smtClean="0"/>
              <a:t>.</a:t>
            </a:r>
            <a:endParaRPr lang="en-US" sz="2000" dirty="0"/>
          </a:p>
        </p:txBody>
      </p:sp>
      <p:sp>
        <p:nvSpPr>
          <p:cNvPr id="26" name="TextBox 25"/>
          <p:cNvSpPr txBox="1"/>
          <p:nvPr/>
        </p:nvSpPr>
        <p:spPr>
          <a:xfrm>
            <a:off x="5943600" y="3919478"/>
            <a:ext cx="2895600" cy="2862322"/>
          </a:xfrm>
          <a:prstGeom prst="rect">
            <a:avLst/>
          </a:prstGeom>
          <a:noFill/>
        </p:spPr>
        <p:txBody>
          <a:bodyPr wrap="square" rtlCol="0">
            <a:spAutoFit/>
          </a:bodyPr>
          <a:lstStyle/>
          <a:p>
            <a:pPr algn="just">
              <a:buFont typeface="Arial" pitchFamily="34" charset="0"/>
              <a:buChar char="•"/>
            </a:pPr>
            <a:r>
              <a:rPr lang="en-US" sz="2000" i="1" dirty="0" smtClean="0"/>
              <a:t> At the end of the cross, there is a 100% chance that all kernel of an offspring corn will receive the genes for purple color. </a:t>
            </a:r>
          </a:p>
          <a:p>
            <a:pPr algn="just">
              <a:buFont typeface="Arial" pitchFamily="34" charset="0"/>
              <a:buChar char="•"/>
            </a:pPr>
            <a:endParaRPr lang="en-US" sz="2000" i="1" dirty="0" smtClean="0"/>
          </a:p>
          <a:p>
            <a:pPr algn="just">
              <a:buFont typeface="Arial" pitchFamily="34" charset="0"/>
              <a:buChar char="•"/>
            </a:pPr>
            <a:r>
              <a:rPr lang="en-US" sz="2000" i="1" dirty="0" smtClean="0"/>
              <a:t> These kernels are heterozygous for purple. (Pp). </a:t>
            </a:r>
            <a:endParaRPr lang="en-US" sz="2000"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2000"/>
                                        <p:tgtEl>
                                          <p:spTgt spid="28"/>
                                        </p:tgtEl>
                                      </p:cBhvr>
                                    </p:animEffect>
                                  </p:childTnLst>
                                </p:cTn>
                              </p:par>
                              <p:par>
                                <p:cTn id="17" presetID="10"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par>
                                <p:cTn id="20" presetID="10"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20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linds(horizontal)">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blinds(horizontal)">
                                      <p:cBhvr>
                                        <p:cTn id="66" dur="5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blinds(horizontal)">
                                      <p:cBhvr>
                                        <p:cTn id="71" dur="5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2000"/>
                                        <p:tgtEl>
                                          <p:spTgt spid="1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2000"/>
                                        <p:tgtEl>
                                          <p:spTgt spid="1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2000"/>
                                        <p:tgtEl>
                                          <p:spTgt spid="2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fade">
                                      <p:cBhvr>
                                        <p:cTn id="85" dur="20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10" grpId="0"/>
      <p:bldP spid="11" grpId="0"/>
      <p:bldP spid="12" grpId="0"/>
      <p:bldP spid="13" grpId="0"/>
      <p:bldP spid="14" grpId="0"/>
      <p:bldP spid="15" grpId="0"/>
      <p:bldP spid="16" grpId="0"/>
      <p:bldP spid="17" grpId="0"/>
      <p:bldP spid="18" grpId="0"/>
      <p:bldP spid="19" grpId="0"/>
      <p:bldP spid="20" grpId="0"/>
      <p:bldP spid="21"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286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noProof="0" dirty="0" smtClean="0">
                <a:effectLst>
                  <a:outerShdw blurRad="38100" dist="38100" dir="2700000" algn="tl">
                    <a:srgbClr val="000000">
                      <a:alpha val="43137"/>
                    </a:srgbClr>
                  </a:outerShdw>
                </a:effectLst>
                <a:latin typeface="+mj-lt"/>
                <a:ea typeface="+mj-ea"/>
                <a:cs typeface="+mj-cs"/>
              </a:rPr>
              <a:t>F1 Corn Plant x F1 Corn Plant</a:t>
            </a:r>
            <a:endParaRPr kumimoji="0" 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cxnSp>
        <p:nvCxnSpPr>
          <p:cNvPr id="4" name="Straight Connector 3"/>
          <p:cNvCxnSpPr/>
          <p:nvPr/>
        </p:nvCxnSpPr>
        <p:spPr>
          <a:xfrm rot="5400000">
            <a:off x="342900" y="5448300"/>
            <a:ext cx="236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400300" y="5448300"/>
            <a:ext cx="236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524000" y="4258270"/>
            <a:ext cx="4114800" cy="89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524000" y="5477470"/>
            <a:ext cx="4114800" cy="89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29000" y="2795826"/>
            <a:ext cx="805029" cy="861774"/>
          </a:xfrm>
          <a:prstGeom prst="rect">
            <a:avLst/>
          </a:prstGeom>
          <a:noFill/>
        </p:spPr>
        <p:txBody>
          <a:bodyPr wrap="none" rtlCol="0">
            <a:spAutoFit/>
          </a:bodyPr>
          <a:lstStyle/>
          <a:p>
            <a:r>
              <a:rPr lang="en-US" sz="5000" i="1" dirty="0" smtClean="0">
                <a:solidFill>
                  <a:srgbClr val="7030A0"/>
                </a:solidFill>
                <a:effectLst>
                  <a:outerShdw blurRad="38100" dist="38100" dir="2700000" algn="tl">
                    <a:srgbClr val="000000">
                      <a:alpha val="43137"/>
                    </a:srgbClr>
                  </a:outerShdw>
                </a:effectLst>
              </a:rPr>
              <a:t>F1</a:t>
            </a:r>
            <a:endParaRPr lang="en-US" sz="5000" i="1" dirty="0">
              <a:solidFill>
                <a:srgbClr val="7030A0"/>
              </a:solidFill>
              <a:effectLst>
                <a:outerShdw blurRad="38100" dist="38100" dir="2700000" algn="tl">
                  <a:srgbClr val="000000">
                    <a:alpha val="43137"/>
                  </a:srgbClr>
                </a:outerShdw>
              </a:effectLst>
            </a:endParaRPr>
          </a:p>
        </p:txBody>
      </p:sp>
      <p:sp>
        <p:nvSpPr>
          <p:cNvPr id="9" name="TextBox 8"/>
          <p:cNvSpPr txBox="1"/>
          <p:nvPr/>
        </p:nvSpPr>
        <p:spPr>
          <a:xfrm rot="16200000">
            <a:off x="-735687" y="4876800"/>
            <a:ext cx="2133600" cy="861774"/>
          </a:xfrm>
          <a:prstGeom prst="rect">
            <a:avLst/>
          </a:prstGeom>
          <a:noFill/>
        </p:spPr>
        <p:txBody>
          <a:bodyPr wrap="square" rtlCol="0">
            <a:spAutoFit/>
          </a:bodyPr>
          <a:lstStyle/>
          <a:p>
            <a:pPr algn="ctr"/>
            <a:r>
              <a:rPr lang="en-US" sz="5000" b="1" i="1" dirty="0" smtClean="0">
                <a:solidFill>
                  <a:srgbClr val="7030A0"/>
                </a:solidFill>
                <a:effectLst>
                  <a:outerShdw blurRad="38100" dist="38100" dir="2700000" algn="tl">
                    <a:srgbClr val="000000">
                      <a:alpha val="43137"/>
                    </a:srgbClr>
                  </a:outerShdw>
                </a:effectLst>
              </a:rPr>
              <a:t>F1</a:t>
            </a:r>
          </a:p>
        </p:txBody>
      </p:sp>
      <p:sp>
        <p:nvSpPr>
          <p:cNvPr id="10" name="TextBox 9"/>
          <p:cNvSpPr txBox="1"/>
          <p:nvPr/>
        </p:nvSpPr>
        <p:spPr>
          <a:xfrm>
            <a:off x="2133600" y="3258740"/>
            <a:ext cx="556563" cy="923330"/>
          </a:xfrm>
          <a:prstGeom prst="rect">
            <a:avLst/>
          </a:prstGeom>
          <a:noFill/>
        </p:spPr>
        <p:txBody>
          <a:bodyPr wrap="none" rtlCol="0">
            <a:spAutoFit/>
          </a:bodyPr>
          <a:lstStyle/>
          <a:p>
            <a:r>
              <a:rPr lang="en-US" sz="5400" b="1" dirty="0" smtClean="0">
                <a:solidFill>
                  <a:srgbClr val="7030A0"/>
                </a:solidFill>
                <a:effectLst>
                  <a:outerShdw blurRad="38100" dist="38100" dir="2700000" algn="tl">
                    <a:srgbClr val="000000">
                      <a:alpha val="43137"/>
                    </a:srgbClr>
                  </a:outerShdw>
                </a:effectLst>
              </a:rPr>
              <a:t>P</a:t>
            </a:r>
            <a:endParaRPr lang="en-US" sz="5400" b="1" dirty="0">
              <a:solidFill>
                <a:srgbClr val="7030A0"/>
              </a:solidFill>
              <a:effectLst>
                <a:outerShdw blurRad="38100" dist="38100" dir="2700000" algn="tl">
                  <a:srgbClr val="000000">
                    <a:alpha val="43137"/>
                  </a:srgbClr>
                </a:outerShdw>
              </a:effectLst>
            </a:endParaRPr>
          </a:p>
        </p:txBody>
      </p:sp>
      <p:sp>
        <p:nvSpPr>
          <p:cNvPr id="11" name="TextBox 10"/>
          <p:cNvSpPr txBox="1"/>
          <p:nvPr/>
        </p:nvSpPr>
        <p:spPr>
          <a:xfrm>
            <a:off x="4267200" y="3258740"/>
            <a:ext cx="553357" cy="923330"/>
          </a:xfrm>
          <a:prstGeom prst="rect">
            <a:avLst/>
          </a:prstGeom>
          <a:noFill/>
        </p:spPr>
        <p:txBody>
          <a:bodyPr wrap="none" rtlCol="0">
            <a:spAutoFit/>
          </a:bodyPr>
          <a:lstStyle/>
          <a:p>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2" name="TextBox 11"/>
          <p:cNvSpPr txBox="1"/>
          <p:nvPr/>
        </p:nvSpPr>
        <p:spPr>
          <a:xfrm>
            <a:off x="665843" y="4258270"/>
            <a:ext cx="553357" cy="923330"/>
          </a:xfrm>
          <a:prstGeom prst="rect">
            <a:avLst/>
          </a:prstGeom>
          <a:noFill/>
        </p:spPr>
        <p:txBody>
          <a:bodyPr wrap="none" rtlCol="0">
            <a:spAutoFit/>
          </a:bodyPr>
          <a:lstStyle/>
          <a:p>
            <a:r>
              <a:rPr lang="en-US" sz="5400" b="1" dirty="0" smtClean="0">
                <a:solidFill>
                  <a:srgbClr val="7030A0"/>
                </a:solidFill>
                <a:effectLst>
                  <a:outerShdw blurRad="38100" dist="38100" dir="2700000" algn="tl">
                    <a:srgbClr val="000000">
                      <a:alpha val="43137"/>
                    </a:srgbClr>
                  </a:outerShdw>
                </a:effectLst>
              </a:rPr>
              <a:t>P</a:t>
            </a:r>
            <a:endParaRPr lang="en-US" sz="5400" b="1" dirty="0">
              <a:solidFill>
                <a:srgbClr val="7030A0"/>
              </a:solidFill>
              <a:effectLst>
                <a:outerShdw blurRad="38100" dist="38100" dir="2700000" algn="tl">
                  <a:srgbClr val="000000">
                    <a:alpha val="43137"/>
                  </a:srgbClr>
                </a:outerShdw>
              </a:effectLst>
            </a:endParaRPr>
          </a:p>
        </p:txBody>
      </p:sp>
      <p:sp>
        <p:nvSpPr>
          <p:cNvPr id="13" name="TextBox 12"/>
          <p:cNvSpPr txBox="1"/>
          <p:nvPr/>
        </p:nvSpPr>
        <p:spPr>
          <a:xfrm>
            <a:off x="665843" y="5553670"/>
            <a:ext cx="556563" cy="923330"/>
          </a:xfrm>
          <a:prstGeom prst="rect">
            <a:avLst/>
          </a:prstGeom>
          <a:noFill/>
        </p:spPr>
        <p:txBody>
          <a:bodyPr wrap="none" rtlCol="0">
            <a:spAutoFit/>
          </a:bodyPr>
          <a:lstStyle/>
          <a:p>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4" name="TextBox 13"/>
          <p:cNvSpPr txBox="1"/>
          <p:nvPr/>
        </p:nvSpPr>
        <p:spPr>
          <a:xfrm>
            <a:off x="2057400" y="4419600"/>
            <a:ext cx="1003700"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PP</a:t>
            </a:r>
            <a:endParaRPr lang="en-US" sz="6000" b="1" dirty="0">
              <a:solidFill>
                <a:srgbClr val="7030A0"/>
              </a:solidFill>
              <a:effectLst>
                <a:outerShdw blurRad="38100" dist="38100" dir="2700000" algn="tl">
                  <a:srgbClr val="000000">
                    <a:alpha val="43137"/>
                  </a:srgbClr>
                </a:outerShdw>
              </a:effectLst>
            </a:endParaRPr>
          </a:p>
        </p:txBody>
      </p:sp>
      <p:sp>
        <p:nvSpPr>
          <p:cNvPr id="15" name="TextBox 14"/>
          <p:cNvSpPr txBox="1"/>
          <p:nvPr/>
        </p:nvSpPr>
        <p:spPr>
          <a:xfrm>
            <a:off x="2057400" y="5629870"/>
            <a:ext cx="1106042"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a:t>
            </a:r>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6" name="TextBox 15"/>
          <p:cNvSpPr txBox="1"/>
          <p:nvPr/>
        </p:nvSpPr>
        <p:spPr>
          <a:xfrm>
            <a:off x="4038600" y="4428530"/>
            <a:ext cx="1106042" cy="1015663"/>
          </a:xfrm>
          <a:prstGeom prst="rect">
            <a:avLst/>
          </a:prstGeom>
          <a:noFill/>
        </p:spPr>
        <p:txBody>
          <a:bodyPr wrap="none" rtlCol="0">
            <a:spAutoFit/>
          </a:bodyPr>
          <a:lstStyle/>
          <a:p>
            <a:r>
              <a:rPr lang="en-US" sz="6000" b="1" dirty="0" smtClean="0">
                <a:solidFill>
                  <a:srgbClr val="7030A0"/>
                </a:solidFill>
                <a:effectLst>
                  <a:outerShdw blurRad="38100" dist="38100" dir="2700000" algn="tl">
                    <a:srgbClr val="000000">
                      <a:alpha val="43137"/>
                    </a:srgbClr>
                  </a:outerShdw>
                </a:effectLst>
              </a:rPr>
              <a:t>P</a:t>
            </a:r>
            <a:r>
              <a:rPr lang="en-US" sz="5400" b="1" i="1" dirty="0" smtClean="0">
                <a:solidFill>
                  <a:srgbClr val="7030A0"/>
                </a:solidFill>
                <a:effectLst>
                  <a:outerShdw blurRad="38100" dist="38100" dir="2700000" algn="tl">
                    <a:srgbClr val="000000">
                      <a:alpha val="43137"/>
                    </a:srgbClr>
                  </a:outerShdw>
                </a:effectLst>
              </a:rPr>
              <a:t>p</a:t>
            </a:r>
            <a:endParaRPr lang="en-US" sz="5400" b="1" i="1" dirty="0">
              <a:solidFill>
                <a:srgbClr val="7030A0"/>
              </a:solidFill>
              <a:effectLst>
                <a:outerShdw blurRad="38100" dist="38100" dir="2700000" algn="tl">
                  <a:srgbClr val="000000">
                    <a:alpha val="43137"/>
                  </a:srgbClr>
                </a:outerShdw>
              </a:effectLst>
            </a:endParaRPr>
          </a:p>
        </p:txBody>
      </p:sp>
      <p:sp>
        <p:nvSpPr>
          <p:cNvPr id="17" name="TextBox 16"/>
          <p:cNvSpPr txBox="1"/>
          <p:nvPr/>
        </p:nvSpPr>
        <p:spPr>
          <a:xfrm>
            <a:off x="4191000" y="5629870"/>
            <a:ext cx="1085153" cy="923330"/>
          </a:xfrm>
          <a:prstGeom prst="rect">
            <a:avLst/>
          </a:prstGeom>
          <a:noFill/>
        </p:spPr>
        <p:txBody>
          <a:bodyPr wrap="none" rtlCol="0">
            <a:spAutoFit/>
          </a:bodyPr>
          <a:lstStyle/>
          <a:p>
            <a:r>
              <a:rPr lang="en-US" sz="5400" b="1" i="1" dirty="0" smtClean="0">
                <a:solidFill>
                  <a:srgbClr val="B5A045"/>
                </a:solidFill>
                <a:effectLst>
                  <a:outerShdw blurRad="38100" dist="38100" dir="2700000" algn="tl">
                    <a:srgbClr val="000000">
                      <a:alpha val="43137"/>
                    </a:srgbClr>
                  </a:outerShdw>
                </a:effectLst>
              </a:rPr>
              <a:t>pp</a:t>
            </a:r>
            <a:endParaRPr lang="en-US" sz="5400" b="1" i="1" dirty="0">
              <a:solidFill>
                <a:srgbClr val="B5A045"/>
              </a:solidFill>
              <a:effectLst>
                <a:outerShdw blurRad="38100" dist="38100" dir="2700000" algn="tl">
                  <a:srgbClr val="000000">
                    <a:alpha val="43137"/>
                  </a:srgbClr>
                </a:outerShdw>
              </a:effectLst>
            </a:endParaRPr>
          </a:p>
        </p:txBody>
      </p:sp>
      <p:sp>
        <p:nvSpPr>
          <p:cNvPr id="18" name="TextBox 17"/>
          <p:cNvSpPr txBox="1"/>
          <p:nvPr/>
        </p:nvSpPr>
        <p:spPr>
          <a:xfrm>
            <a:off x="2819400" y="4334470"/>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sp>
        <p:nvSpPr>
          <p:cNvPr id="19" name="TextBox 18"/>
          <p:cNvSpPr txBox="1"/>
          <p:nvPr/>
        </p:nvSpPr>
        <p:spPr>
          <a:xfrm>
            <a:off x="2819400" y="5489138"/>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sp>
        <p:nvSpPr>
          <p:cNvPr id="20" name="TextBox 19"/>
          <p:cNvSpPr txBox="1"/>
          <p:nvPr/>
        </p:nvSpPr>
        <p:spPr>
          <a:xfrm>
            <a:off x="4902586" y="4334470"/>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sp>
        <p:nvSpPr>
          <p:cNvPr id="21" name="TextBox 20"/>
          <p:cNvSpPr txBox="1"/>
          <p:nvPr/>
        </p:nvSpPr>
        <p:spPr>
          <a:xfrm>
            <a:off x="5054986" y="5489138"/>
            <a:ext cx="583814" cy="369332"/>
          </a:xfrm>
          <a:prstGeom prst="rect">
            <a:avLst/>
          </a:prstGeom>
          <a:noFill/>
        </p:spPr>
        <p:txBody>
          <a:bodyPr wrap="none" rtlCol="0">
            <a:spAutoFit/>
          </a:bodyPr>
          <a:lstStyle/>
          <a:p>
            <a:r>
              <a:rPr lang="en-US" b="1" i="1" dirty="0" smtClean="0">
                <a:solidFill>
                  <a:srgbClr val="00B050"/>
                </a:solidFill>
              </a:rPr>
              <a:t>25%</a:t>
            </a:r>
            <a:endParaRPr lang="en-US" b="1" i="1" dirty="0">
              <a:solidFill>
                <a:srgbClr val="00B050"/>
              </a:solidFill>
            </a:endParaRPr>
          </a:p>
        </p:txBody>
      </p:sp>
      <p:cxnSp>
        <p:nvCxnSpPr>
          <p:cNvPr id="28" name="Straight Connector 27"/>
          <p:cNvCxnSpPr/>
          <p:nvPr/>
        </p:nvCxnSpPr>
        <p:spPr>
          <a:xfrm flipV="1">
            <a:off x="1524000" y="6620470"/>
            <a:ext cx="4114800" cy="89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457700" y="5448300"/>
            <a:ext cx="236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0" y="0"/>
            <a:ext cx="9144000" cy="6858000"/>
          </a:xfrm>
          <a:prstGeom prst="rect">
            <a:avLst/>
          </a:prstGeom>
          <a:no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28600" y="914400"/>
            <a:ext cx="8686800" cy="1631216"/>
          </a:xfrm>
          <a:prstGeom prst="rect">
            <a:avLst/>
          </a:prstGeom>
          <a:noFill/>
        </p:spPr>
        <p:txBody>
          <a:bodyPr wrap="square" rtlCol="0">
            <a:spAutoFit/>
          </a:bodyPr>
          <a:lstStyle/>
          <a:p>
            <a:pPr algn="just">
              <a:buFont typeface="Arial" pitchFamily="34" charset="0"/>
              <a:buChar char="•"/>
            </a:pPr>
            <a:r>
              <a:rPr lang="en-US" sz="2000" dirty="0" smtClean="0"/>
              <a:t> The </a:t>
            </a:r>
            <a:r>
              <a:rPr lang="en-US" sz="2000" b="1" dirty="0" smtClean="0"/>
              <a:t>F1 generation </a:t>
            </a:r>
            <a:r>
              <a:rPr lang="en-US" sz="2000" dirty="0" smtClean="0">
                <a:solidFill>
                  <a:srgbClr val="800080"/>
                </a:solidFill>
              </a:rPr>
              <a:t>include ears of corn that are all purple.  However, these corn carry a recessive gene for yellow</a:t>
            </a:r>
            <a:r>
              <a:rPr lang="en-US" sz="2000" dirty="0" smtClean="0"/>
              <a:t>.  These corn are genotyped as Pp.</a:t>
            </a:r>
          </a:p>
          <a:p>
            <a:pPr algn="just">
              <a:buFont typeface="Arial" pitchFamily="34" charset="0"/>
              <a:buChar char="•"/>
            </a:pPr>
            <a:r>
              <a:rPr lang="en-US" sz="2000" dirty="0"/>
              <a:t> </a:t>
            </a:r>
            <a:r>
              <a:rPr lang="en-US" sz="2000" dirty="0" smtClean="0"/>
              <a:t>When crossing one F1 ear of corn with another F1 ear of corn, one can calculate the probability of possible kernel colors that will affect the offspring.  The offspring of this cross is called the </a:t>
            </a:r>
            <a:r>
              <a:rPr lang="en-US" sz="2000" b="1" dirty="0" smtClean="0"/>
              <a:t>F2 generation</a:t>
            </a:r>
            <a:r>
              <a:rPr lang="en-US" sz="2000" dirty="0" smtClean="0"/>
              <a:t>.</a:t>
            </a:r>
            <a:endParaRPr lang="en-US" sz="2000" dirty="0"/>
          </a:p>
        </p:txBody>
      </p:sp>
      <p:sp>
        <p:nvSpPr>
          <p:cNvPr id="26" name="TextBox 25"/>
          <p:cNvSpPr txBox="1"/>
          <p:nvPr/>
        </p:nvSpPr>
        <p:spPr>
          <a:xfrm>
            <a:off x="5867400" y="2667000"/>
            <a:ext cx="2895600" cy="3970318"/>
          </a:xfrm>
          <a:prstGeom prst="rect">
            <a:avLst/>
          </a:prstGeom>
          <a:noFill/>
        </p:spPr>
        <p:txBody>
          <a:bodyPr wrap="square" rtlCol="0">
            <a:spAutoFit/>
          </a:bodyPr>
          <a:lstStyle/>
          <a:p>
            <a:pPr algn="just">
              <a:buFont typeface="Arial" pitchFamily="34" charset="0"/>
              <a:buChar char="•"/>
            </a:pPr>
            <a:r>
              <a:rPr lang="en-US" i="1" dirty="0" smtClean="0"/>
              <a:t> At the end of the cross, there </a:t>
            </a:r>
            <a:r>
              <a:rPr lang="en-US" i="1" dirty="0"/>
              <a:t> </a:t>
            </a:r>
            <a:r>
              <a:rPr lang="en-US" i="1" dirty="0" smtClean="0"/>
              <a:t>is a  75% chance that the kernel in an ear of corn will be purple.  There is a 25% chance that the kernel in an ear of corn will be yellow.</a:t>
            </a:r>
          </a:p>
          <a:p>
            <a:pPr algn="just">
              <a:buFont typeface="Arial" pitchFamily="34" charset="0"/>
              <a:buChar char="•"/>
            </a:pPr>
            <a:endParaRPr lang="en-US" i="1" dirty="0" smtClean="0"/>
          </a:p>
          <a:p>
            <a:pPr algn="just">
              <a:buFont typeface="Arial" pitchFamily="34" charset="0"/>
              <a:buChar char="•"/>
            </a:pPr>
            <a:r>
              <a:rPr lang="en-US" i="1" dirty="0" smtClean="0"/>
              <a:t> 25% of the kernel will be PP (purple)</a:t>
            </a:r>
          </a:p>
          <a:p>
            <a:pPr algn="just">
              <a:buFont typeface="Arial" pitchFamily="34" charset="0"/>
              <a:buChar char="•"/>
            </a:pPr>
            <a:r>
              <a:rPr lang="en-US" i="1" dirty="0" smtClean="0"/>
              <a:t>50 % of the kernel will be Pp (purple)</a:t>
            </a:r>
          </a:p>
          <a:p>
            <a:pPr algn="just">
              <a:buFont typeface="Arial" pitchFamily="34" charset="0"/>
              <a:buChar char="•"/>
            </a:pPr>
            <a:r>
              <a:rPr lang="en-US" i="1" dirty="0" smtClean="0"/>
              <a:t>25% of the kernel will be yellow (pp)</a:t>
            </a:r>
            <a:endParaRPr lang="en-US"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2000"/>
                                        <p:tgtEl>
                                          <p:spTgt spid="28"/>
                                        </p:tgtEl>
                                      </p:cBhvr>
                                    </p:animEffect>
                                  </p:childTnLst>
                                </p:cTn>
                              </p:par>
                              <p:par>
                                <p:cTn id="17" presetID="10"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par>
                                <p:cTn id="20" presetID="10"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20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linds(horizontal)">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blinds(horizontal)">
                                      <p:cBhvr>
                                        <p:cTn id="66" dur="5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blinds(horizontal)">
                                      <p:cBhvr>
                                        <p:cTn id="71" dur="5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2000"/>
                                        <p:tgtEl>
                                          <p:spTgt spid="1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2000"/>
                                        <p:tgtEl>
                                          <p:spTgt spid="1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2000"/>
                                        <p:tgtEl>
                                          <p:spTgt spid="2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fade">
                                      <p:cBhvr>
                                        <p:cTn id="85" dur="20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10" grpId="0"/>
      <p:bldP spid="11" grpId="0"/>
      <p:bldP spid="12" grpId="0"/>
      <p:bldP spid="13" grpId="0"/>
      <p:bldP spid="14" grpId="0"/>
      <p:bldP spid="15" grpId="0"/>
      <p:bldP spid="16" grpId="0"/>
      <p:bldP spid="17" grpId="0"/>
      <p:bldP spid="18" grpId="0"/>
      <p:bldP spid="19" grpId="0"/>
      <p:bldP spid="20" grpId="0"/>
      <p:bldP spid="21"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686800" cy="5509200"/>
          </a:xfrm>
          <a:prstGeom prst="rect">
            <a:avLst/>
          </a:prstGeom>
          <a:noFill/>
        </p:spPr>
        <p:txBody>
          <a:bodyPr wrap="square" rtlCol="0">
            <a:spAutoFit/>
          </a:bodyPr>
          <a:lstStyle/>
          <a:p>
            <a:endParaRPr lang="en-US" b="1" dirty="0" smtClean="0"/>
          </a:p>
          <a:p>
            <a:endParaRPr lang="en-US" b="1" dirty="0"/>
          </a:p>
          <a:p>
            <a:pPr algn="ctr"/>
            <a:r>
              <a:rPr lang="en-US" sz="4000" b="1" dirty="0" smtClean="0"/>
              <a:t>Part I: Corn Genetics</a:t>
            </a:r>
          </a:p>
          <a:p>
            <a:r>
              <a:rPr lang="en-US" dirty="0"/>
              <a:t> </a:t>
            </a:r>
            <a:endParaRPr lang="en-US" dirty="0" smtClean="0"/>
          </a:p>
          <a:p>
            <a:pPr>
              <a:buFont typeface="Arial" pitchFamily="34" charset="0"/>
              <a:buChar char="•"/>
            </a:pPr>
            <a:r>
              <a:rPr lang="en-US" sz="3200" dirty="0" smtClean="0"/>
              <a:t>Given an </a:t>
            </a:r>
            <a:r>
              <a:rPr lang="en-US" sz="4000" b="1" dirty="0" smtClean="0">
                <a:solidFill>
                  <a:srgbClr val="FF0000"/>
                </a:solidFill>
              </a:rPr>
              <a:t>F2</a:t>
            </a:r>
            <a:r>
              <a:rPr lang="en-US" sz="3200" dirty="0" smtClean="0"/>
              <a:t> ear of corn, count how many kernels are yellow and how many kernels are purple.</a:t>
            </a:r>
          </a:p>
          <a:p>
            <a:pPr>
              <a:buFont typeface="Arial" pitchFamily="34" charset="0"/>
              <a:buChar char="•"/>
            </a:pPr>
            <a:endParaRPr lang="en-US" sz="1000" dirty="0" smtClean="0"/>
          </a:p>
          <a:p>
            <a:pPr>
              <a:buFont typeface="Arial" pitchFamily="34" charset="0"/>
              <a:buChar char="•"/>
            </a:pPr>
            <a:endParaRPr lang="en-US" sz="1000" dirty="0" smtClean="0"/>
          </a:p>
          <a:p>
            <a:pPr>
              <a:buFont typeface="Arial" pitchFamily="34" charset="0"/>
              <a:buChar char="•"/>
            </a:pPr>
            <a:r>
              <a:rPr lang="en-US" sz="3200" dirty="0"/>
              <a:t> </a:t>
            </a:r>
            <a:r>
              <a:rPr lang="en-US" sz="3200" dirty="0" smtClean="0"/>
              <a:t>Determine if the ratio of purple to yellow supports the probability calculated by the </a:t>
            </a:r>
            <a:r>
              <a:rPr lang="en-US" sz="3200" dirty="0" err="1"/>
              <a:t>P</a:t>
            </a:r>
            <a:r>
              <a:rPr lang="en-US" sz="3200" dirty="0" err="1" smtClean="0"/>
              <a:t>unnett</a:t>
            </a:r>
            <a:r>
              <a:rPr lang="en-US" sz="3200" dirty="0" smtClean="0"/>
              <a:t> </a:t>
            </a:r>
            <a:r>
              <a:rPr lang="en-US" sz="3200" dirty="0"/>
              <a:t>S</a:t>
            </a:r>
            <a:r>
              <a:rPr lang="en-US" sz="3200" dirty="0" smtClean="0"/>
              <a:t>quare: _____% purple, ______% yellow.</a:t>
            </a:r>
          </a:p>
          <a:p>
            <a:endParaRPr lang="en-US" sz="1000" dirty="0" smtClean="0"/>
          </a:p>
          <a:p>
            <a:endParaRPr lang="en-US" sz="1000" dirty="0" smtClean="0"/>
          </a:p>
          <a:p>
            <a:pPr>
              <a:buFont typeface="Arial" pitchFamily="34" charset="0"/>
              <a:buChar char="•"/>
            </a:pPr>
            <a:r>
              <a:rPr lang="en-US" sz="3200" dirty="0"/>
              <a:t> </a:t>
            </a:r>
            <a:r>
              <a:rPr lang="en-US" sz="3200" dirty="0" smtClean="0"/>
              <a:t>Fill out the Chi Square table in your data sheet.</a:t>
            </a:r>
          </a:p>
          <a:p>
            <a:pPr>
              <a:buFont typeface="Arial" pitchFamily="34" charset="0"/>
              <a:buChar char="•"/>
            </a:pPr>
            <a:endParaRPr lang="en-US" b="1"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686800" cy="2800767"/>
          </a:xfrm>
          <a:prstGeom prst="rect">
            <a:avLst/>
          </a:prstGeom>
          <a:noFill/>
        </p:spPr>
        <p:txBody>
          <a:bodyPr wrap="square" rtlCol="0">
            <a:spAutoFit/>
          </a:bodyPr>
          <a:lstStyle/>
          <a:p>
            <a:endParaRPr lang="en-US" b="1" dirty="0"/>
          </a:p>
          <a:p>
            <a:endParaRPr lang="en-US" b="1" dirty="0" smtClean="0"/>
          </a:p>
          <a:p>
            <a:pPr algn="ctr"/>
            <a:r>
              <a:rPr lang="en-US" sz="4000" b="1" dirty="0" smtClean="0"/>
              <a:t>Part II: Bacteria Genetics</a:t>
            </a:r>
          </a:p>
          <a:p>
            <a:pPr>
              <a:buFont typeface="Arial" pitchFamily="34" charset="0"/>
              <a:buChar char="•"/>
            </a:pPr>
            <a:endParaRPr lang="en-US" b="1" dirty="0" smtClean="0"/>
          </a:p>
          <a:p>
            <a:r>
              <a:rPr lang="en-US" sz="3200" dirty="0" smtClean="0"/>
              <a:t>Determine which strain of bacteria (A or B) is resistant to kanamycin.</a:t>
            </a:r>
          </a:p>
          <a:p>
            <a:endParaRPr lang="en-US" dirty="0"/>
          </a:p>
        </p:txBody>
      </p:sp>
      <p:sp>
        <p:nvSpPr>
          <p:cNvPr id="17" name="Flowchart: Connector 16"/>
          <p:cNvSpPr/>
          <p:nvPr/>
        </p:nvSpPr>
        <p:spPr>
          <a:xfrm>
            <a:off x="685800" y="2743200"/>
            <a:ext cx="3352800" cy="3200400"/>
          </a:xfrm>
          <a:prstGeom prst="flowChartConnec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724400" y="2743200"/>
            <a:ext cx="3352800" cy="3200400"/>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7" idx="0"/>
            <a:endCxn id="17" idx="4"/>
          </p:cNvCxnSpPr>
          <p:nvPr/>
        </p:nvCxnSpPr>
        <p:spPr>
          <a:xfrm>
            <a:off x="2362200" y="2743200"/>
            <a:ext cx="0" cy="3200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8" idx="0"/>
            <a:endCxn id="18" idx="4"/>
          </p:cNvCxnSpPr>
          <p:nvPr/>
        </p:nvCxnSpPr>
        <p:spPr>
          <a:xfrm>
            <a:off x="6400800" y="2743200"/>
            <a:ext cx="0" cy="3200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447800" y="6096000"/>
            <a:ext cx="3048000" cy="369332"/>
          </a:xfrm>
          <a:prstGeom prst="rect">
            <a:avLst/>
          </a:prstGeom>
          <a:noFill/>
        </p:spPr>
        <p:txBody>
          <a:bodyPr wrap="square" rtlCol="0">
            <a:spAutoFit/>
          </a:bodyPr>
          <a:lstStyle/>
          <a:p>
            <a:r>
              <a:rPr lang="en-US" dirty="0" smtClean="0"/>
              <a:t>Regular LB agar plate</a:t>
            </a:r>
            <a:endParaRPr lang="en-US" dirty="0"/>
          </a:p>
        </p:txBody>
      </p:sp>
      <p:sp>
        <p:nvSpPr>
          <p:cNvPr id="24" name="TextBox 23"/>
          <p:cNvSpPr txBox="1"/>
          <p:nvPr/>
        </p:nvSpPr>
        <p:spPr>
          <a:xfrm>
            <a:off x="5029200" y="6096000"/>
            <a:ext cx="3581400" cy="369332"/>
          </a:xfrm>
          <a:prstGeom prst="rect">
            <a:avLst/>
          </a:prstGeom>
          <a:noFill/>
        </p:spPr>
        <p:txBody>
          <a:bodyPr wrap="square" rtlCol="0">
            <a:spAutoFit/>
          </a:bodyPr>
          <a:lstStyle/>
          <a:p>
            <a:r>
              <a:rPr lang="en-US" dirty="0" smtClean="0"/>
              <a:t>LB agar plate with </a:t>
            </a:r>
            <a:r>
              <a:rPr lang="en-US" dirty="0" err="1" smtClean="0"/>
              <a:t>Kanamycin</a:t>
            </a:r>
            <a:endParaRPr lang="en-US" dirty="0"/>
          </a:p>
        </p:txBody>
      </p:sp>
      <p:sp>
        <p:nvSpPr>
          <p:cNvPr id="25" name="TextBox 24"/>
          <p:cNvSpPr txBox="1"/>
          <p:nvPr/>
        </p:nvSpPr>
        <p:spPr>
          <a:xfrm>
            <a:off x="1600200" y="5269468"/>
            <a:ext cx="685800" cy="461665"/>
          </a:xfrm>
          <a:prstGeom prst="rect">
            <a:avLst/>
          </a:prstGeom>
          <a:noFill/>
        </p:spPr>
        <p:txBody>
          <a:bodyPr wrap="square" rtlCol="0">
            <a:spAutoFit/>
          </a:bodyPr>
          <a:lstStyle/>
          <a:p>
            <a:r>
              <a:rPr lang="en-US" sz="2400" b="1" dirty="0" smtClean="0"/>
              <a:t>A</a:t>
            </a:r>
            <a:endParaRPr lang="en-US" sz="2400" b="1" dirty="0"/>
          </a:p>
        </p:txBody>
      </p:sp>
      <p:sp>
        <p:nvSpPr>
          <p:cNvPr id="26" name="TextBox 25"/>
          <p:cNvSpPr txBox="1"/>
          <p:nvPr/>
        </p:nvSpPr>
        <p:spPr>
          <a:xfrm>
            <a:off x="2514600" y="5257800"/>
            <a:ext cx="685800" cy="461665"/>
          </a:xfrm>
          <a:prstGeom prst="rect">
            <a:avLst/>
          </a:prstGeom>
          <a:noFill/>
        </p:spPr>
        <p:txBody>
          <a:bodyPr wrap="square" rtlCol="0">
            <a:spAutoFit/>
          </a:bodyPr>
          <a:lstStyle/>
          <a:p>
            <a:r>
              <a:rPr lang="en-US" sz="2400" b="1" dirty="0" smtClean="0"/>
              <a:t>B</a:t>
            </a:r>
            <a:endParaRPr lang="en-US" sz="2400" b="1" dirty="0"/>
          </a:p>
        </p:txBody>
      </p:sp>
      <p:sp>
        <p:nvSpPr>
          <p:cNvPr id="27" name="TextBox 26"/>
          <p:cNvSpPr txBox="1"/>
          <p:nvPr/>
        </p:nvSpPr>
        <p:spPr>
          <a:xfrm>
            <a:off x="5638800" y="5257800"/>
            <a:ext cx="685800" cy="461665"/>
          </a:xfrm>
          <a:prstGeom prst="rect">
            <a:avLst/>
          </a:prstGeom>
          <a:noFill/>
        </p:spPr>
        <p:txBody>
          <a:bodyPr wrap="square" rtlCol="0">
            <a:spAutoFit/>
          </a:bodyPr>
          <a:lstStyle/>
          <a:p>
            <a:r>
              <a:rPr lang="en-US" sz="2400" b="1" dirty="0" smtClean="0"/>
              <a:t>A</a:t>
            </a:r>
            <a:endParaRPr lang="en-US" sz="2400" b="1" dirty="0"/>
          </a:p>
        </p:txBody>
      </p:sp>
      <p:sp>
        <p:nvSpPr>
          <p:cNvPr id="28" name="TextBox 27"/>
          <p:cNvSpPr txBox="1"/>
          <p:nvPr/>
        </p:nvSpPr>
        <p:spPr>
          <a:xfrm>
            <a:off x="6629400" y="5257800"/>
            <a:ext cx="685800" cy="461665"/>
          </a:xfrm>
          <a:prstGeom prst="rect">
            <a:avLst/>
          </a:prstGeom>
          <a:noFill/>
        </p:spPr>
        <p:txBody>
          <a:bodyPr wrap="square" rtlCol="0">
            <a:spAutoFit/>
          </a:bodyPr>
          <a:lstStyle/>
          <a:p>
            <a:r>
              <a:rPr lang="en-US" sz="2400" b="1" dirty="0" smtClean="0"/>
              <a:t>B</a:t>
            </a:r>
            <a:endParaRPr lang="en-US" sz="2400" b="1" dirty="0"/>
          </a:p>
        </p:txBody>
      </p:sp>
      <p:sp>
        <p:nvSpPr>
          <p:cNvPr id="29" name="Freeform 28"/>
          <p:cNvSpPr/>
          <p:nvPr/>
        </p:nvSpPr>
        <p:spPr>
          <a:xfrm>
            <a:off x="1066800" y="3124200"/>
            <a:ext cx="1004552" cy="2069054"/>
          </a:xfrm>
          <a:custGeom>
            <a:avLst/>
            <a:gdLst>
              <a:gd name="connsiteX0" fmla="*/ 0 w 1004552"/>
              <a:gd name="connsiteY0" fmla="*/ 875763 h 2069054"/>
              <a:gd name="connsiteX1" fmla="*/ 540913 w 1004552"/>
              <a:gd name="connsiteY1" fmla="*/ 141668 h 2069054"/>
              <a:gd name="connsiteX2" fmla="*/ 721217 w 1004552"/>
              <a:gd name="connsiteY2" fmla="*/ 0 h 2069054"/>
              <a:gd name="connsiteX3" fmla="*/ 811369 w 1004552"/>
              <a:gd name="connsiteY3" fmla="*/ 25758 h 2069054"/>
              <a:gd name="connsiteX4" fmla="*/ 824248 w 1004552"/>
              <a:gd name="connsiteY4" fmla="*/ 64394 h 2069054"/>
              <a:gd name="connsiteX5" fmla="*/ 837127 w 1004552"/>
              <a:gd name="connsiteY5" fmla="*/ 154546 h 2069054"/>
              <a:gd name="connsiteX6" fmla="*/ 875763 w 1004552"/>
              <a:gd name="connsiteY6" fmla="*/ 218941 h 2069054"/>
              <a:gd name="connsiteX7" fmla="*/ 888642 w 1004552"/>
              <a:gd name="connsiteY7" fmla="*/ 399245 h 2069054"/>
              <a:gd name="connsiteX8" fmla="*/ 850006 w 1004552"/>
              <a:gd name="connsiteY8" fmla="*/ 592428 h 2069054"/>
              <a:gd name="connsiteX9" fmla="*/ 824248 w 1004552"/>
              <a:gd name="connsiteY9" fmla="*/ 669701 h 2069054"/>
              <a:gd name="connsiteX10" fmla="*/ 772732 w 1004552"/>
              <a:gd name="connsiteY10" fmla="*/ 746975 h 2069054"/>
              <a:gd name="connsiteX11" fmla="*/ 734096 w 1004552"/>
              <a:gd name="connsiteY11" fmla="*/ 785611 h 2069054"/>
              <a:gd name="connsiteX12" fmla="*/ 708338 w 1004552"/>
              <a:gd name="connsiteY12" fmla="*/ 837127 h 2069054"/>
              <a:gd name="connsiteX13" fmla="*/ 631065 w 1004552"/>
              <a:gd name="connsiteY13" fmla="*/ 940158 h 2069054"/>
              <a:gd name="connsiteX14" fmla="*/ 605307 w 1004552"/>
              <a:gd name="connsiteY14" fmla="*/ 978794 h 2069054"/>
              <a:gd name="connsiteX15" fmla="*/ 540913 w 1004552"/>
              <a:gd name="connsiteY15" fmla="*/ 1133341 h 2069054"/>
              <a:gd name="connsiteX16" fmla="*/ 502276 w 1004552"/>
              <a:gd name="connsiteY16" fmla="*/ 1159099 h 2069054"/>
              <a:gd name="connsiteX17" fmla="*/ 437882 w 1004552"/>
              <a:gd name="connsiteY17" fmla="*/ 1236372 h 2069054"/>
              <a:gd name="connsiteX18" fmla="*/ 373487 w 1004552"/>
              <a:gd name="connsiteY18" fmla="*/ 1352282 h 2069054"/>
              <a:gd name="connsiteX19" fmla="*/ 373487 w 1004552"/>
              <a:gd name="connsiteY19" fmla="*/ 1519707 h 2069054"/>
              <a:gd name="connsiteX20" fmla="*/ 540913 w 1004552"/>
              <a:gd name="connsiteY20" fmla="*/ 1416676 h 2069054"/>
              <a:gd name="connsiteX21" fmla="*/ 643944 w 1004552"/>
              <a:gd name="connsiteY21" fmla="*/ 1378039 h 2069054"/>
              <a:gd name="connsiteX22" fmla="*/ 721217 w 1004552"/>
              <a:gd name="connsiteY22" fmla="*/ 1390918 h 2069054"/>
              <a:gd name="connsiteX23" fmla="*/ 785611 w 1004552"/>
              <a:gd name="connsiteY23" fmla="*/ 1468192 h 2069054"/>
              <a:gd name="connsiteX24" fmla="*/ 772732 w 1004552"/>
              <a:gd name="connsiteY24" fmla="*/ 1648496 h 2069054"/>
              <a:gd name="connsiteX25" fmla="*/ 746975 w 1004552"/>
              <a:gd name="connsiteY25" fmla="*/ 1725769 h 2069054"/>
              <a:gd name="connsiteX26" fmla="*/ 643944 w 1004552"/>
              <a:gd name="connsiteY26" fmla="*/ 1906073 h 2069054"/>
              <a:gd name="connsiteX27" fmla="*/ 631065 w 1004552"/>
              <a:gd name="connsiteY27" fmla="*/ 1944710 h 2069054"/>
              <a:gd name="connsiteX28" fmla="*/ 579549 w 1004552"/>
              <a:gd name="connsiteY28" fmla="*/ 2021983 h 2069054"/>
              <a:gd name="connsiteX29" fmla="*/ 746975 w 1004552"/>
              <a:gd name="connsiteY29" fmla="*/ 1996225 h 2069054"/>
              <a:gd name="connsiteX30" fmla="*/ 837127 w 1004552"/>
              <a:gd name="connsiteY30" fmla="*/ 1970468 h 2069054"/>
              <a:gd name="connsiteX31" fmla="*/ 1004552 w 1004552"/>
              <a:gd name="connsiteY31" fmla="*/ 1931831 h 206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52" h="2069054">
                <a:moveTo>
                  <a:pt x="0" y="875763"/>
                </a:moveTo>
                <a:cubicBezTo>
                  <a:pt x="177103" y="620526"/>
                  <a:pt x="311560" y="346879"/>
                  <a:pt x="540913" y="141668"/>
                </a:cubicBezTo>
                <a:cubicBezTo>
                  <a:pt x="642988" y="50338"/>
                  <a:pt x="644896" y="50880"/>
                  <a:pt x="721217" y="0"/>
                </a:cubicBezTo>
                <a:cubicBezTo>
                  <a:pt x="751268" y="8586"/>
                  <a:pt x="784866" y="9194"/>
                  <a:pt x="811369" y="25758"/>
                </a:cubicBezTo>
                <a:cubicBezTo>
                  <a:pt x="822881" y="32953"/>
                  <a:pt x="821586" y="51082"/>
                  <a:pt x="824248" y="64394"/>
                </a:cubicBezTo>
                <a:cubicBezTo>
                  <a:pt x="830201" y="94160"/>
                  <a:pt x="827528" y="125748"/>
                  <a:pt x="837127" y="154546"/>
                </a:cubicBezTo>
                <a:cubicBezTo>
                  <a:pt x="845043" y="178294"/>
                  <a:pt x="862884" y="197476"/>
                  <a:pt x="875763" y="218941"/>
                </a:cubicBezTo>
                <a:cubicBezTo>
                  <a:pt x="880056" y="279042"/>
                  <a:pt x="892788" y="339133"/>
                  <a:pt x="888642" y="399245"/>
                </a:cubicBezTo>
                <a:cubicBezTo>
                  <a:pt x="884124" y="464759"/>
                  <a:pt x="865216" y="528544"/>
                  <a:pt x="850006" y="592428"/>
                </a:cubicBezTo>
                <a:cubicBezTo>
                  <a:pt x="843717" y="618841"/>
                  <a:pt x="839309" y="647110"/>
                  <a:pt x="824248" y="669701"/>
                </a:cubicBezTo>
                <a:cubicBezTo>
                  <a:pt x="807076" y="695459"/>
                  <a:pt x="791738" y="722539"/>
                  <a:pt x="772732" y="746975"/>
                </a:cubicBezTo>
                <a:cubicBezTo>
                  <a:pt x="761550" y="761352"/>
                  <a:pt x="744682" y="770790"/>
                  <a:pt x="734096" y="785611"/>
                </a:cubicBezTo>
                <a:cubicBezTo>
                  <a:pt x="722937" y="801234"/>
                  <a:pt x="717863" y="820458"/>
                  <a:pt x="708338" y="837127"/>
                </a:cubicBezTo>
                <a:cubicBezTo>
                  <a:pt x="685050" y="877881"/>
                  <a:pt x="660784" y="900533"/>
                  <a:pt x="631065" y="940158"/>
                </a:cubicBezTo>
                <a:cubicBezTo>
                  <a:pt x="621778" y="952541"/>
                  <a:pt x="611853" y="964768"/>
                  <a:pt x="605307" y="978794"/>
                </a:cubicBezTo>
                <a:cubicBezTo>
                  <a:pt x="581706" y="1029367"/>
                  <a:pt x="587349" y="1102384"/>
                  <a:pt x="540913" y="1133341"/>
                </a:cubicBezTo>
                <a:lnTo>
                  <a:pt x="502276" y="1159099"/>
                </a:lnTo>
                <a:cubicBezTo>
                  <a:pt x="478205" y="1255382"/>
                  <a:pt x="512317" y="1174343"/>
                  <a:pt x="437882" y="1236372"/>
                </a:cubicBezTo>
                <a:cubicBezTo>
                  <a:pt x="419995" y="1251278"/>
                  <a:pt x="374680" y="1349897"/>
                  <a:pt x="373487" y="1352282"/>
                </a:cubicBezTo>
                <a:cubicBezTo>
                  <a:pt x="342123" y="1477741"/>
                  <a:pt x="334583" y="1422444"/>
                  <a:pt x="373487" y="1519707"/>
                </a:cubicBezTo>
                <a:cubicBezTo>
                  <a:pt x="429296" y="1485363"/>
                  <a:pt x="480071" y="1441013"/>
                  <a:pt x="540913" y="1416676"/>
                </a:cubicBezTo>
                <a:cubicBezTo>
                  <a:pt x="617912" y="1385876"/>
                  <a:pt x="583375" y="1398229"/>
                  <a:pt x="643944" y="1378039"/>
                </a:cubicBezTo>
                <a:cubicBezTo>
                  <a:pt x="669702" y="1382332"/>
                  <a:pt x="697355" y="1380312"/>
                  <a:pt x="721217" y="1390918"/>
                </a:cubicBezTo>
                <a:cubicBezTo>
                  <a:pt x="744705" y="1401357"/>
                  <a:pt x="771927" y="1447665"/>
                  <a:pt x="785611" y="1468192"/>
                </a:cubicBezTo>
                <a:cubicBezTo>
                  <a:pt x="781318" y="1528293"/>
                  <a:pt x="781670" y="1588908"/>
                  <a:pt x="772732" y="1648496"/>
                </a:cubicBezTo>
                <a:cubicBezTo>
                  <a:pt x="768704" y="1675347"/>
                  <a:pt x="757858" y="1700895"/>
                  <a:pt x="746975" y="1725769"/>
                </a:cubicBezTo>
                <a:cubicBezTo>
                  <a:pt x="695181" y="1844156"/>
                  <a:pt x="701450" y="1829398"/>
                  <a:pt x="643944" y="1906073"/>
                </a:cubicBezTo>
                <a:cubicBezTo>
                  <a:pt x="639651" y="1918952"/>
                  <a:pt x="637658" y="1932843"/>
                  <a:pt x="631065" y="1944710"/>
                </a:cubicBezTo>
                <a:cubicBezTo>
                  <a:pt x="616031" y="1971771"/>
                  <a:pt x="579549" y="2021983"/>
                  <a:pt x="579549" y="2021983"/>
                </a:cubicBezTo>
                <a:cubicBezTo>
                  <a:pt x="673692" y="2069054"/>
                  <a:pt x="602928" y="2050242"/>
                  <a:pt x="746975" y="1996225"/>
                </a:cubicBezTo>
                <a:cubicBezTo>
                  <a:pt x="776238" y="1985251"/>
                  <a:pt x="807297" y="1979790"/>
                  <a:pt x="837127" y="1970468"/>
                </a:cubicBezTo>
                <a:cubicBezTo>
                  <a:pt x="978143" y="1926401"/>
                  <a:pt x="908593" y="1931831"/>
                  <a:pt x="1004552" y="1931831"/>
                </a:cubicBez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438400" y="3188746"/>
            <a:ext cx="1004552" cy="2069054"/>
          </a:xfrm>
          <a:custGeom>
            <a:avLst/>
            <a:gdLst>
              <a:gd name="connsiteX0" fmla="*/ 0 w 1004552"/>
              <a:gd name="connsiteY0" fmla="*/ 875763 h 2069054"/>
              <a:gd name="connsiteX1" fmla="*/ 540913 w 1004552"/>
              <a:gd name="connsiteY1" fmla="*/ 141668 h 2069054"/>
              <a:gd name="connsiteX2" fmla="*/ 721217 w 1004552"/>
              <a:gd name="connsiteY2" fmla="*/ 0 h 2069054"/>
              <a:gd name="connsiteX3" fmla="*/ 811369 w 1004552"/>
              <a:gd name="connsiteY3" fmla="*/ 25758 h 2069054"/>
              <a:gd name="connsiteX4" fmla="*/ 824248 w 1004552"/>
              <a:gd name="connsiteY4" fmla="*/ 64394 h 2069054"/>
              <a:gd name="connsiteX5" fmla="*/ 837127 w 1004552"/>
              <a:gd name="connsiteY5" fmla="*/ 154546 h 2069054"/>
              <a:gd name="connsiteX6" fmla="*/ 875763 w 1004552"/>
              <a:gd name="connsiteY6" fmla="*/ 218941 h 2069054"/>
              <a:gd name="connsiteX7" fmla="*/ 888642 w 1004552"/>
              <a:gd name="connsiteY7" fmla="*/ 399245 h 2069054"/>
              <a:gd name="connsiteX8" fmla="*/ 850006 w 1004552"/>
              <a:gd name="connsiteY8" fmla="*/ 592428 h 2069054"/>
              <a:gd name="connsiteX9" fmla="*/ 824248 w 1004552"/>
              <a:gd name="connsiteY9" fmla="*/ 669701 h 2069054"/>
              <a:gd name="connsiteX10" fmla="*/ 772732 w 1004552"/>
              <a:gd name="connsiteY10" fmla="*/ 746975 h 2069054"/>
              <a:gd name="connsiteX11" fmla="*/ 734096 w 1004552"/>
              <a:gd name="connsiteY11" fmla="*/ 785611 h 2069054"/>
              <a:gd name="connsiteX12" fmla="*/ 708338 w 1004552"/>
              <a:gd name="connsiteY12" fmla="*/ 837127 h 2069054"/>
              <a:gd name="connsiteX13" fmla="*/ 631065 w 1004552"/>
              <a:gd name="connsiteY13" fmla="*/ 940158 h 2069054"/>
              <a:gd name="connsiteX14" fmla="*/ 605307 w 1004552"/>
              <a:gd name="connsiteY14" fmla="*/ 978794 h 2069054"/>
              <a:gd name="connsiteX15" fmla="*/ 540913 w 1004552"/>
              <a:gd name="connsiteY15" fmla="*/ 1133341 h 2069054"/>
              <a:gd name="connsiteX16" fmla="*/ 502276 w 1004552"/>
              <a:gd name="connsiteY16" fmla="*/ 1159099 h 2069054"/>
              <a:gd name="connsiteX17" fmla="*/ 437882 w 1004552"/>
              <a:gd name="connsiteY17" fmla="*/ 1236372 h 2069054"/>
              <a:gd name="connsiteX18" fmla="*/ 373487 w 1004552"/>
              <a:gd name="connsiteY18" fmla="*/ 1352282 h 2069054"/>
              <a:gd name="connsiteX19" fmla="*/ 373487 w 1004552"/>
              <a:gd name="connsiteY19" fmla="*/ 1519707 h 2069054"/>
              <a:gd name="connsiteX20" fmla="*/ 540913 w 1004552"/>
              <a:gd name="connsiteY20" fmla="*/ 1416676 h 2069054"/>
              <a:gd name="connsiteX21" fmla="*/ 643944 w 1004552"/>
              <a:gd name="connsiteY21" fmla="*/ 1378039 h 2069054"/>
              <a:gd name="connsiteX22" fmla="*/ 721217 w 1004552"/>
              <a:gd name="connsiteY22" fmla="*/ 1390918 h 2069054"/>
              <a:gd name="connsiteX23" fmla="*/ 785611 w 1004552"/>
              <a:gd name="connsiteY23" fmla="*/ 1468192 h 2069054"/>
              <a:gd name="connsiteX24" fmla="*/ 772732 w 1004552"/>
              <a:gd name="connsiteY24" fmla="*/ 1648496 h 2069054"/>
              <a:gd name="connsiteX25" fmla="*/ 746975 w 1004552"/>
              <a:gd name="connsiteY25" fmla="*/ 1725769 h 2069054"/>
              <a:gd name="connsiteX26" fmla="*/ 643944 w 1004552"/>
              <a:gd name="connsiteY26" fmla="*/ 1906073 h 2069054"/>
              <a:gd name="connsiteX27" fmla="*/ 631065 w 1004552"/>
              <a:gd name="connsiteY27" fmla="*/ 1944710 h 2069054"/>
              <a:gd name="connsiteX28" fmla="*/ 579549 w 1004552"/>
              <a:gd name="connsiteY28" fmla="*/ 2021983 h 2069054"/>
              <a:gd name="connsiteX29" fmla="*/ 746975 w 1004552"/>
              <a:gd name="connsiteY29" fmla="*/ 1996225 h 2069054"/>
              <a:gd name="connsiteX30" fmla="*/ 837127 w 1004552"/>
              <a:gd name="connsiteY30" fmla="*/ 1970468 h 2069054"/>
              <a:gd name="connsiteX31" fmla="*/ 1004552 w 1004552"/>
              <a:gd name="connsiteY31" fmla="*/ 1931831 h 206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52" h="2069054">
                <a:moveTo>
                  <a:pt x="0" y="875763"/>
                </a:moveTo>
                <a:cubicBezTo>
                  <a:pt x="177103" y="620526"/>
                  <a:pt x="311560" y="346879"/>
                  <a:pt x="540913" y="141668"/>
                </a:cubicBezTo>
                <a:cubicBezTo>
                  <a:pt x="642988" y="50338"/>
                  <a:pt x="644896" y="50880"/>
                  <a:pt x="721217" y="0"/>
                </a:cubicBezTo>
                <a:cubicBezTo>
                  <a:pt x="751268" y="8586"/>
                  <a:pt x="784866" y="9194"/>
                  <a:pt x="811369" y="25758"/>
                </a:cubicBezTo>
                <a:cubicBezTo>
                  <a:pt x="822881" y="32953"/>
                  <a:pt x="821586" y="51082"/>
                  <a:pt x="824248" y="64394"/>
                </a:cubicBezTo>
                <a:cubicBezTo>
                  <a:pt x="830201" y="94160"/>
                  <a:pt x="827528" y="125748"/>
                  <a:pt x="837127" y="154546"/>
                </a:cubicBezTo>
                <a:cubicBezTo>
                  <a:pt x="845043" y="178294"/>
                  <a:pt x="862884" y="197476"/>
                  <a:pt x="875763" y="218941"/>
                </a:cubicBezTo>
                <a:cubicBezTo>
                  <a:pt x="880056" y="279042"/>
                  <a:pt x="892788" y="339133"/>
                  <a:pt x="888642" y="399245"/>
                </a:cubicBezTo>
                <a:cubicBezTo>
                  <a:pt x="884124" y="464759"/>
                  <a:pt x="865216" y="528544"/>
                  <a:pt x="850006" y="592428"/>
                </a:cubicBezTo>
                <a:cubicBezTo>
                  <a:pt x="843717" y="618841"/>
                  <a:pt x="839309" y="647110"/>
                  <a:pt x="824248" y="669701"/>
                </a:cubicBezTo>
                <a:cubicBezTo>
                  <a:pt x="807076" y="695459"/>
                  <a:pt x="791738" y="722539"/>
                  <a:pt x="772732" y="746975"/>
                </a:cubicBezTo>
                <a:cubicBezTo>
                  <a:pt x="761550" y="761352"/>
                  <a:pt x="744682" y="770790"/>
                  <a:pt x="734096" y="785611"/>
                </a:cubicBezTo>
                <a:cubicBezTo>
                  <a:pt x="722937" y="801234"/>
                  <a:pt x="717863" y="820458"/>
                  <a:pt x="708338" y="837127"/>
                </a:cubicBezTo>
                <a:cubicBezTo>
                  <a:pt x="685050" y="877881"/>
                  <a:pt x="660784" y="900533"/>
                  <a:pt x="631065" y="940158"/>
                </a:cubicBezTo>
                <a:cubicBezTo>
                  <a:pt x="621778" y="952541"/>
                  <a:pt x="611853" y="964768"/>
                  <a:pt x="605307" y="978794"/>
                </a:cubicBezTo>
                <a:cubicBezTo>
                  <a:pt x="581706" y="1029367"/>
                  <a:pt x="587349" y="1102384"/>
                  <a:pt x="540913" y="1133341"/>
                </a:cubicBezTo>
                <a:lnTo>
                  <a:pt x="502276" y="1159099"/>
                </a:lnTo>
                <a:cubicBezTo>
                  <a:pt x="478205" y="1255382"/>
                  <a:pt x="512317" y="1174343"/>
                  <a:pt x="437882" y="1236372"/>
                </a:cubicBezTo>
                <a:cubicBezTo>
                  <a:pt x="419995" y="1251278"/>
                  <a:pt x="374680" y="1349897"/>
                  <a:pt x="373487" y="1352282"/>
                </a:cubicBezTo>
                <a:cubicBezTo>
                  <a:pt x="342123" y="1477741"/>
                  <a:pt x="334583" y="1422444"/>
                  <a:pt x="373487" y="1519707"/>
                </a:cubicBezTo>
                <a:cubicBezTo>
                  <a:pt x="429296" y="1485363"/>
                  <a:pt x="480071" y="1441013"/>
                  <a:pt x="540913" y="1416676"/>
                </a:cubicBezTo>
                <a:cubicBezTo>
                  <a:pt x="617912" y="1385876"/>
                  <a:pt x="583375" y="1398229"/>
                  <a:pt x="643944" y="1378039"/>
                </a:cubicBezTo>
                <a:cubicBezTo>
                  <a:pt x="669702" y="1382332"/>
                  <a:pt x="697355" y="1380312"/>
                  <a:pt x="721217" y="1390918"/>
                </a:cubicBezTo>
                <a:cubicBezTo>
                  <a:pt x="744705" y="1401357"/>
                  <a:pt x="771927" y="1447665"/>
                  <a:pt x="785611" y="1468192"/>
                </a:cubicBezTo>
                <a:cubicBezTo>
                  <a:pt x="781318" y="1528293"/>
                  <a:pt x="781670" y="1588908"/>
                  <a:pt x="772732" y="1648496"/>
                </a:cubicBezTo>
                <a:cubicBezTo>
                  <a:pt x="768704" y="1675347"/>
                  <a:pt x="757858" y="1700895"/>
                  <a:pt x="746975" y="1725769"/>
                </a:cubicBezTo>
                <a:cubicBezTo>
                  <a:pt x="695181" y="1844156"/>
                  <a:pt x="701450" y="1829398"/>
                  <a:pt x="643944" y="1906073"/>
                </a:cubicBezTo>
                <a:cubicBezTo>
                  <a:pt x="639651" y="1918952"/>
                  <a:pt x="637658" y="1932843"/>
                  <a:pt x="631065" y="1944710"/>
                </a:cubicBezTo>
                <a:cubicBezTo>
                  <a:pt x="616031" y="1971771"/>
                  <a:pt x="579549" y="2021983"/>
                  <a:pt x="579549" y="2021983"/>
                </a:cubicBezTo>
                <a:cubicBezTo>
                  <a:pt x="673692" y="2069054"/>
                  <a:pt x="602928" y="2050242"/>
                  <a:pt x="746975" y="1996225"/>
                </a:cubicBezTo>
                <a:cubicBezTo>
                  <a:pt x="776238" y="1985251"/>
                  <a:pt x="807297" y="1979790"/>
                  <a:pt x="837127" y="1970468"/>
                </a:cubicBezTo>
                <a:cubicBezTo>
                  <a:pt x="978143" y="1926401"/>
                  <a:pt x="908593" y="1931831"/>
                  <a:pt x="1004552" y="1931831"/>
                </a:cubicBez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5167648" y="3124200"/>
            <a:ext cx="1004552" cy="2069054"/>
          </a:xfrm>
          <a:custGeom>
            <a:avLst/>
            <a:gdLst>
              <a:gd name="connsiteX0" fmla="*/ 0 w 1004552"/>
              <a:gd name="connsiteY0" fmla="*/ 875763 h 2069054"/>
              <a:gd name="connsiteX1" fmla="*/ 540913 w 1004552"/>
              <a:gd name="connsiteY1" fmla="*/ 141668 h 2069054"/>
              <a:gd name="connsiteX2" fmla="*/ 721217 w 1004552"/>
              <a:gd name="connsiteY2" fmla="*/ 0 h 2069054"/>
              <a:gd name="connsiteX3" fmla="*/ 811369 w 1004552"/>
              <a:gd name="connsiteY3" fmla="*/ 25758 h 2069054"/>
              <a:gd name="connsiteX4" fmla="*/ 824248 w 1004552"/>
              <a:gd name="connsiteY4" fmla="*/ 64394 h 2069054"/>
              <a:gd name="connsiteX5" fmla="*/ 837127 w 1004552"/>
              <a:gd name="connsiteY5" fmla="*/ 154546 h 2069054"/>
              <a:gd name="connsiteX6" fmla="*/ 875763 w 1004552"/>
              <a:gd name="connsiteY6" fmla="*/ 218941 h 2069054"/>
              <a:gd name="connsiteX7" fmla="*/ 888642 w 1004552"/>
              <a:gd name="connsiteY7" fmla="*/ 399245 h 2069054"/>
              <a:gd name="connsiteX8" fmla="*/ 850006 w 1004552"/>
              <a:gd name="connsiteY8" fmla="*/ 592428 h 2069054"/>
              <a:gd name="connsiteX9" fmla="*/ 824248 w 1004552"/>
              <a:gd name="connsiteY9" fmla="*/ 669701 h 2069054"/>
              <a:gd name="connsiteX10" fmla="*/ 772732 w 1004552"/>
              <a:gd name="connsiteY10" fmla="*/ 746975 h 2069054"/>
              <a:gd name="connsiteX11" fmla="*/ 734096 w 1004552"/>
              <a:gd name="connsiteY11" fmla="*/ 785611 h 2069054"/>
              <a:gd name="connsiteX12" fmla="*/ 708338 w 1004552"/>
              <a:gd name="connsiteY12" fmla="*/ 837127 h 2069054"/>
              <a:gd name="connsiteX13" fmla="*/ 631065 w 1004552"/>
              <a:gd name="connsiteY13" fmla="*/ 940158 h 2069054"/>
              <a:gd name="connsiteX14" fmla="*/ 605307 w 1004552"/>
              <a:gd name="connsiteY14" fmla="*/ 978794 h 2069054"/>
              <a:gd name="connsiteX15" fmla="*/ 540913 w 1004552"/>
              <a:gd name="connsiteY15" fmla="*/ 1133341 h 2069054"/>
              <a:gd name="connsiteX16" fmla="*/ 502276 w 1004552"/>
              <a:gd name="connsiteY16" fmla="*/ 1159099 h 2069054"/>
              <a:gd name="connsiteX17" fmla="*/ 437882 w 1004552"/>
              <a:gd name="connsiteY17" fmla="*/ 1236372 h 2069054"/>
              <a:gd name="connsiteX18" fmla="*/ 373487 w 1004552"/>
              <a:gd name="connsiteY18" fmla="*/ 1352282 h 2069054"/>
              <a:gd name="connsiteX19" fmla="*/ 373487 w 1004552"/>
              <a:gd name="connsiteY19" fmla="*/ 1519707 h 2069054"/>
              <a:gd name="connsiteX20" fmla="*/ 540913 w 1004552"/>
              <a:gd name="connsiteY20" fmla="*/ 1416676 h 2069054"/>
              <a:gd name="connsiteX21" fmla="*/ 643944 w 1004552"/>
              <a:gd name="connsiteY21" fmla="*/ 1378039 h 2069054"/>
              <a:gd name="connsiteX22" fmla="*/ 721217 w 1004552"/>
              <a:gd name="connsiteY22" fmla="*/ 1390918 h 2069054"/>
              <a:gd name="connsiteX23" fmla="*/ 785611 w 1004552"/>
              <a:gd name="connsiteY23" fmla="*/ 1468192 h 2069054"/>
              <a:gd name="connsiteX24" fmla="*/ 772732 w 1004552"/>
              <a:gd name="connsiteY24" fmla="*/ 1648496 h 2069054"/>
              <a:gd name="connsiteX25" fmla="*/ 746975 w 1004552"/>
              <a:gd name="connsiteY25" fmla="*/ 1725769 h 2069054"/>
              <a:gd name="connsiteX26" fmla="*/ 643944 w 1004552"/>
              <a:gd name="connsiteY26" fmla="*/ 1906073 h 2069054"/>
              <a:gd name="connsiteX27" fmla="*/ 631065 w 1004552"/>
              <a:gd name="connsiteY27" fmla="*/ 1944710 h 2069054"/>
              <a:gd name="connsiteX28" fmla="*/ 579549 w 1004552"/>
              <a:gd name="connsiteY28" fmla="*/ 2021983 h 2069054"/>
              <a:gd name="connsiteX29" fmla="*/ 746975 w 1004552"/>
              <a:gd name="connsiteY29" fmla="*/ 1996225 h 2069054"/>
              <a:gd name="connsiteX30" fmla="*/ 837127 w 1004552"/>
              <a:gd name="connsiteY30" fmla="*/ 1970468 h 2069054"/>
              <a:gd name="connsiteX31" fmla="*/ 1004552 w 1004552"/>
              <a:gd name="connsiteY31" fmla="*/ 1931831 h 206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52" h="2069054">
                <a:moveTo>
                  <a:pt x="0" y="875763"/>
                </a:moveTo>
                <a:cubicBezTo>
                  <a:pt x="177103" y="620526"/>
                  <a:pt x="311560" y="346879"/>
                  <a:pt x="540913" y="141668"/>
                </a:cubicBezTo>
                <a:cubicBezTo>
                  <a:pt x="642988" y="50338"/>
                  <a:pt x="644896" y="50880"/>
                  <a:pt x="721217" y="0"/>
                </a:cubicBezTo>
                <a:cubicBezTo>
                  <a:pt x="751268" y="8586"/>
                  <a:pt x="784866" y="9194"/>
                  <a:pt x="811369" y="25758"/>
                </a:cubicBezTo>
                <a:cubicBezTo>
                  <a:pt x="822881" y="32953"/>
                  <a:pt x="821586" y="51082"/>
                  <a:pt x="824248" y="64394"/>
                </a:cubicBezTo>
                <a:cubicBezTo>
                  <a:pt x="830201" y="94160"/>
                  <a:pt x="827528" y="125748"/>
                  <a:pt x="837127" y="154546"/>
                </a:cubicBezTo>
                <a:cubicBezTo>
                  <a:pt x="845043" y="178294"/>
                  <a:pt x="862884" y="197476"/>
                  <a:pt x="875763" y="218941"/>
                </a:cubicBezTo>
                <a:cubicBezTo>
                  <a:pt x="880056" y="279042"/>
                  <a:pt x="892788" y="339133"/>
                  <a:pt x="888642" y="399245"/>
                </a:cubicBezTo>
                <a:cubicBezTo>
                  <a:pt x="884124" y="464759"/>
                  <a:pt x="865216" y="528544"/>
                  <a:pt x="850006" y="592428"/>
                </a:cubicBezTo>
                <a:cubicBezTo>
                  <a:pt x="843717" y="618841"/>
                  <a:pt x="839309" y="647110"/>
                  <a:pt x="824248" y="669701"/>
                </a:cubicBezTo>
                <a:cubicBezTo>
                  <a:pt x="807076" y="695459"/>
                  <a:pt x="791738" y="722539"/>
                  <a:pt x="772732" y="746975"/>
                </a:cubicBezTo>
                <a:cubicBezTo>
                  <a:pt x="761550" y="761352"/>
                  <a:pt x="744682" y="770790"/>
                  <a:pt x="734096" y="785611"/>
                </a:cubicBezTo>
                <a:cubicBezTo>
                  <a:pt x="722937" y="801234"/>
                  <a:pt x="717863" y="820458"/>
                  <a:pt x="708338" y="837127"/>
                </a:cubicBezTo>
                <a:cubicBezTo>
                  <a:pt x="685050" y="877881"/>
                  <a:pt x="660784" y="900533"/>
                  <a:pt x="631065" y="940158"/>
                </a:cubicBezTo>
                <a:cubicBezTo>
                  <a:pt x="621778" y="952541"/>
                  <a:pt x="611853" y="964768"/>
                  <a:pt x="605307" y="978794"/>
                </a:cubicBezTo>
                <a:cubicBezTo>
                  <a:pt x="581706" y="1029367"/>
                  <a:pt x="587349" y="1102384"/>
                  <a:pt x="540913" y="1133341"/>
                </a:cubicBezTo>
                <a:lnTo>
                  <a:pt x="502276" y="1159099"/>
                </a:lnTo>
                <a:cubicBezTo>
                  <a:pt x="478205" y="1255382"/>
                  <a:pt x="512317" y="1174343"/>
                  <a:pt x="437882" y="1236372"/>
                </a:cubicBezTo>
                <a:cubicBezTo>
                  <a:pt x="419995" y="1251278"/>
                  <a:pt x="374680" y="1349897"/>
                  <a:pt x="373487" y="1352282"/>
                </a:cubicBezTo>
                <a:cubicBezTo>
                  <a:pt x="342123" y="1477741"/>
                  <a:pt x="334583" y="1422444"/>
                  <a:pt x="373487" y="1519707"/>
                </a:cubicBezTo>
                <a:cubicBezTo>
                  <a:pt x="429296" y="1485363"/>
                  <a:pt x="480071" y="1441013"/>
                  <a:pt x="540913" y="1416676"/>
                </a:cubicBezTo>
                <a:cubicBezTo>
                  <a:pt x="617912" y="1385876"/>
                  <a:pt x="583375" y="1398229"/>
                  <a:pt x="643944" y="1378039"/>
                </a:cubicBezTo>
                <a:cubicBezTo>
                  <a:pt x="669702" y="1382332"/>
                  <a:pt x="697355" y="1380312"/>
                  <a:pt x="721217" y="1390918"/>
                </a:cubicBezTo>
                <a:cubicBezTo>
                  <a:pt x="744705" y="1401357"/>
                  <a:pt x="771927" y="1447665"/>
                  <a:pt x="785611" y="1468192"/>
                </a:cubicBezTo>
                <a:cubicBezTo>
                  <a:pt x="781318" y="1528293"/>
                  <a:pt x="781670" y="1588908"/>
                  <a:pt x="772732" y="1648496"/>
                </a:cubicBezTo>
                <a:cubicBezTo>
                  <a:pt x="768704" y="1675347"/>
                  <a:pt x="757858" y="1700895"/>
                  <a:pt x="746975" y="1725769"/>
                </a:cubicBezTo>
                <a:cubicBezTo>
                  <a:pt x="695181" y="1844156"/>
                  <a:pt x="701450" y="1829398"/>
                  <a:pt x="643944" y="1906073"/>
                </a:cubicBezTo>
                <a:cubicBezTo>
                  <a:pt x="639651" y="1918952"/>
                  <a:pt x="637658" y="1932843"/>
                  <a:pt x="631065" y="1944710"/>
                </a:cubicBezTo>
                <a:cubicBezTo>
                  <a:pt x="616031" y="1971771"/>
                  <a:pt x="579549" y="2021983"/>
                  <a:pt x="579549" y="2021983"/>
                </a:cubicBezTo>
                <a:cubicBezTo>
                  <a:pt x="673692" y="2069054"/>
                  <a:pt x="602928" y="2050242"/>
                  <a:pt x="746975" y="1996225"/>
                </a:cubicBezTo>
                <a:cubicBezTo>
                  <a:pt x="776238" y="1985251"/>
                  <a:pt x="807297" y="1979790"/>
                  <a:pt x="837127" y="1970468"/>
                </a:cubicBezTo>
                <a:cubicBezTo>
                  <a:pt x="978143" y="1926401"/>
                  <a:pt x="908593" y="1931831"/>
                  <a:pt x="1004552" y="1931831"/>
                </a:cubicBez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477000" y="3124200"/>
            <a:ext cx="1004552" cy="2069054"/>
          </a:xfrm>
          <a:custGeom>
            <a:avLst/>
            <a:gdLst>
              <a:gd name="connsiteX0" fmla="*/ 0 w 1004552"/>
              <a:gd name="connsiteY0" fmla="*/ 875763 h 2069054"/>
              <a:gd name="connsiteX1" fmla="*/ 540913 w 1004552"/>
              <a:gd name="connsiteY1" fmla="*/ 141668 h 2069054"/>
              <a:gd name="connsiteX2" fmla="*/ 721217 w 1004552"/>
              <a:gd name="connsiteY2" fmla="*/ 0 h 2069054"/>
              <a:gd name="connsiteX3" fmla="*/ 811369 w 1004552"/>
              <a:gd name="connsiteY3" fmla="*/ 25758 h 2069054"/>
              <a:gd name="connsiteX4" fmla="*/ 824248 w 1004552"/>
              <a:gd name="connsiteY4" fmla="*/ 64394 h 2069054"/>
              <a:gd name="connsiteX5" fmla="*/ 837127 w 1004552"/>
              <a:gd name="connsiteY5" fmla="*/ 154546 h 2069054"/>
              <a:gd name="connsiteX6" fmla="*/ 875763 w 1004552"/>
              <a:gd name="connsiteY6" fmla="*/ 218941 h 2069054"/>
              <a:gd name="connsiteX7" fmla="*/ 888642 w 1004552"/>
              <a:gd name="connsiteY7" fmla="*/ 399245 h 2069054"/>
              <a:gd name="connsiteX8" fmla="*/ 850006 w 1004552"/>
              <a:gd name="connsiteY8" fmla="*/ 592428 h 2069054"/>
              <a:gd name="connsiteX9" fmla="*/ 824248 w 1004552"/>
              <a:gd name="connsiteY9" fmla="*/ 669701 h 2069054"/>
              <a:gd name="connsiteX10" fmla="*/ 772732 w 1004552"/>
              <a:gd name="connsiteY10" fmla="*/ 746975 h 2069054"/>
              <a:gd name="connsiteX11" fmla="*/ 734096 w 1004552"/>
              <a:gd name="connsiteY11" fmla="*/ 785611 h 2069054"/>
              <a:gd name="connsiteX12" fmla="*/ 708338 w 1004552"/>
              <a:gd name="connsiteY12" fmla="*/ 837127 h 2069054"/>
              <a:gd name="connsiteX13" fmla="*/ 631065 w 1004552"/>
              <a:gd name="connsiteY13" fmla="*/ 940158 h 2069054"/>
              <a:gd name="connsiteX14" fmla="*/ 605307 w 1004552"/>
              <a:gd name="connsiteY14" fmla="*/ 978794 h 2069054"/>
              <a:gd name="connsiteX15" fmla="*/ 540913 w 1004552"/>
              <a:gd name="connsiteY15" fmla="*/ 1133341 h 2069054"/>
              <a:gd name="connsiteX16" fmla="*/ 502276 w 1004552"/>
              <a:gd name="connsiteY16" fmla="*/ 1159099 h 2069054"/>
              <a:gd name="connsiteX17" fmla="*/ 437882 w 1004552"/>
              <a:gd name="connsiteY17" fmla="*/ 1236372 h 2069054"/>
              <a:gd name="connsiteX18" fmla="*/ 373487 w 1004552"/>
              <a:gd name="connsiteY18" fmla="*/ 1352282 h 2069054"/>
              <a:gd name="connsiteX19" fmla="*/ 373487 w 1004552"/>
              <a:gd name="connsiteY19" fmla="*/ 1519707 h 2069054"/>
              <a:gd name="connsiteX20" fmla="*/ 540913 w 1004552"/>
              <a:gd name="connsiteY20" fmla="*/ 1416676 h 2069054"/>
              <a:gd name="connsiteX21" fmla="*/ 643944 w 1004552"/>
              <a:gd name="connsiteY21" fmla="*/ 1378039 h 2069054"/>
              <a:gd name="connsiteX22" fmla="*/ 721217 w 1004552"/>
              <a:gd name="connsiteY22" fmla="*/ 1390918 h 2069054"/>
              <a:gd name="connsiteX23" fmla="*/ 785611 w 1004552"/>
              <a:gd name="connsiteY23" fmla="*/ 1468192 h 2069054"/>
              <a:gd name="connsiteX24" fmla="*/ 772732 w 1004552"/>
              <a:gd name="connsiteY24" fmla="*/ 1648496 h 2069054"/>
              <a:gd name="connsiteX25" fmla="*/ 746975 w 1004552"/>
              <a:gd name="connsiteY25" fmla="*/ 1725769 h 2069054"/>
              <a:gd name="connsiteX26" fmla="*/ 643944 w 1004552"/>
              <a:gd name="connsiteY26" fmla="*/ 1906073 h 2069054"/>
              <a:gd name="connsiteX27" fmla="*/ 631065 w 1004552"/>
              <a:gd name="connsiteY27" fmla="*/ 1944710 h 2069054"/>
              <a:gd name="connsiteX28" fmla="*/ 579549 w 1004552"/>
              <a:gd name="connsiteY28" fmla="*/ 2021983 h 2069054"/>
              <a:gd name="connsiteX29" fmla="*/ 746975 w 1004552"/>
              <a:gd name="connsiteY29" fmla="*/ 1996225 h 2069054"/>
              <a:gd name="connsiteX30" fmla="*/ 837127 w 1004552"/>
              <a:gd name="connsiteY30" fmla="*/ 1970468 h 2069054"/>
              <a:gd name="connsiteX31" fmla="*/ 1004552 w 1004552"/>
              <a:gd name="connsiteY31" fmla="*/ 1931831 h 206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52" h="2069054">
                <a:moveTo>
                  <a:pt x="0" y="875763"/>
                </a:moveTo>
                <a:cubicBezTo>
                  <a:pt x="177103" y="620526"/>
                  <a:pt x="311560" y="346879"/>
                  <a:pt x="540913" y="141668"/>
                </a:cubicBezTo>
                <a:cubicBezTo>
                  <a:pt x="642988" y="50338"/>
                  <a:pt x="644896" y="50880"/>
                  <a:pt x="721217" y="0"/>
                </a:cubicBezTo>
                <a:cubicBezTo>
                  <a:pt x="751268" y="8586"/>
                  <a:pt x="784866" y="9194"/>
                  <a:pt x="811369" y="25758"/>
                </a:cubicBezTo>
                <a:cubicBezTo>
                  <a:pt x="822881" y="32953"/>
                  <a:pt x="821586" y="51082"/>
                  <a:pt x="824248" y="64394"/>
                </a:cubicBezTo>
                <a:cubicBezTo>
                  <a:pt x="830201" y="94160"/>
                  <a:pt x="827528" y="125748"/>
                  <a:pt x="837127" y="154546"/>
                </a:cubicBezTo>
                <a:cubicBezTo>
                  <a:pt x="845043" y="178294"/>
                  <a:pt x="862884" y="197476"/>
                  <a:pt x="875763" y="218941"/>
                </a:cubicBezTo>
                <a:cubicBezTo>
                  <a:pt x="880056" y="279042"/>
                  <a:pt x="892788" y="339133"/>
                  <a:pt x="888642" y="399245"/>
                </a:cubicBezTo>
                <a:cubicBezTo>
                  <a:pt x="884124" y="464759"/>
                  <a:pt x="865216" y="528544"/>
                  <a:pt x="850006" y="592428"/>
                </a:cubicBezTo>
                <a:cubicBezTo>
                  <a:pt x="843717" y="618841"/>
                  <a:pt x="839309" y="647110"/>
                  <a:pt x="824248" y="669701"/>
                </a:cubicBezTo>
                <a:cubicBezTo>
                  <a:pt x="807076" y="695459"/>
                  <a:pt x="791738" y="722539"/>
                  <a:pt x="772732" y="746975"/>
                </a:cubicBezTo>
                <a:cubicBezTo>
                  <a:pt x="761550" y="761352"/>
                  <a:pt x="744682" y="770790"/>
                  <a:pt x="734096" y="785611"/>
                </a:cubicBezTo>
                <a:cubicBezTo>
                  <a:pt x="722937" y="801234"/>
                  <a:pt x="717863" y="820458"/>
                  <a:pt x="708338" y="837127"/>
                </a:cubicBezTo>
                <a:cubicBezTo>
                  <a:pt x="685050" y="877881"/>
                  <a:pt x="660784" y="900533"/>
                  <a:pt x="631065" y="940158"/>
                </a:cubicBezTo>
                <a:cubicBezTo>
                  <a:pt x="621778" y="952541"/>
                  <a:pt x="611853" y="964768"/>
                  <a:pt x="605307" y="978794"/>
                </a:cubicBezTo>
                <a:cubicBezTo>
                  <a:pt x="581706" y="1029367"/>
                  <a:pt x="587349" y="1102384"/>
                  <a:pt x="540913" y="1133341"/>
                </a:cubicBezTo>
                <a:lnTo>
                  <a:pt x="502276" y="1159099"/>
                </a:lnTo>
                <a:cubicBezTo>
                  <a:pt x="478205" y="1255382"/>
                  <a:pt x="512317" y="1174343"/>
                  <a:pt x="437882" y="1236372"/>
                </a:cubicBezTo>
                <a:cubicBezTo>
                  <a:pt x="419995" y="1251278"/>
                  <a:pt x="374680" y="1349897"/>
                  <a:pt x="373487" y="1352282"/>
                </a:cubicBezTo>
                <a:cubicBezTo>
                  <a:pt x="342123" y="1477741"/>
                  <a:pt x="334583" y="1422444"/>
                  <a:pt x="373487" y="1519707"/>
                </a:cubicBezTo>
                <a:cubicBezTo>
                  <a:pt x="429296" y="1485363"/>
                  <a:pt x="480071" y="1441013"/>
                  <a:pt x="540913" y="1416676"/>
                </a:cubicBezTo>
                <a:cubicBezTo>
                  <a:pt x="617912" y="1385876"/>
                  <a:pt x="583375" y="1398229"/>
                  <a:pt x="643944" y="1378039"/>
                </a:cubicBezTo>
                <a:cubicBezTo>
                  <a:pt x="669702" y="1382332"/>
                  <a:pt x="697355" y="1380312"/>
                  <a:pt x="721217" y="1390918"/>
                </a:cubicBezTo>
                <a:cubicBezTo>
                  <a:pt x="744705" y="1401357"/>
                  <a:pt x="771927" y="1447665"/>
                  <a:pt x="785611" y="1468192"/>
                </a:cubicBezTo>
                <a:cubicBezTo>
                  <a:pt x="781318" y="1528293"/>
                  <a:pt x="781670" y="1588908"/>
                  <a:pt x="772732" y="1648496"/>
                </a:cubicBezTo>
                <a:cubicBezTo>
                  <a:pt x="768704" y="1675347"/>
                  <a:pt x="757858" y="1700895"/>
                  <a:pt x="746975" y="1725769"/>
                </a:cubicBezTo>
                <a:cubicBezTo>
                  <a:pt x="695181" y="1844156"/>
                  <a:pt x="701450" y="1829398"/>
                  <a:pt x="643944" y="1906073"/>
                </a:cubicBezTo>
                <a:cubicBezTo>
                  <a:pt x="639651" y="1918952"/>
                  <a:pt x="637658" y="1932843"/>
                  <a:pt x="631065" y="1944710"/>
                </a:cubicBezTo>
                <a:cubicBezTo>
                  <a:pt x="616031" y="1971771"/>
                  <a:pt x="579549" y="2021983"/>
                  <a:pt x="579549" y="2021983"/>
                </a:cubicBezTo>
                <a:cubicBezTo>
                  <a:pt x="673692" y="2069054"/>
                  <a:pt x="602928" y="2050242"/>
                  <a:pt x="746975" y="1996225"/>
                </a:cubicBezTo>
                <a:cubicBezTo>
                  <a:pt x="776238" y="1985251"/>
                  <a:pt x="807297" y="1979790"/>
                  <a:pt x="837127" y="1970468"/>
                </a:cubicBezTo>
                <a:cubicBezTo>
                  <a:pt x="978143" y="1926401"/>
                  <a:pt x="908593" y="1931831"/>
                  <a:pt x="1004552" y="1931831"/>
                </a:cubicBez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601538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839</Words>
  <Application>Microsoft Macintosh PowerPoint</Application>
  <PresentationFormat>On-screen Show (4:3)</PresentationFormat>
  <Paragraphs>164</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Mendel’s Crosses</vt:lpstr>
      <vt:lpstr>Mendel’s Crosses</vt:lpstr>
      <vt:lpstr>PowerPoint Presentation</vt:lpstr>
      <vt:lpstr>Recessive and Dominant Traits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Frances</dc:creator>
  <cp:lastModifiedBy>Melvin Smith II</cp:lastModifiedBy>
  <cp:revision>17</cp:revision>
  <dcterms:created xsi:type="dcterms:W3CDTF">2011-11-13T22:51:58Z</dcterms:created>
  <dcterms:modified xsi:type="dcterms:W3CDTF">2014-04-11T22:31:27Z</dcterms:modified>
</cp:coreProperties>
</file>