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6E99-2166-44AB-B00F-CFBEAA91A9A5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E56C7-B176-486D-AFEE-A16DA88A98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highered.mcgraw-hill.com/olc/dl/120078/bio20.sw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Part I: DNA Fingerprinting 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752600"/>
            <a:ext cx="761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Va</a:t>
            </a:r>
            <a:r>
              <a:rPr lang="en-US" sz="3200" dirty="0">
                <a:solidFill>
                  <a:srgbClr val="0000FF"/>
                </a:solidFill>
              </a:rPr>
              <a:t>ri</a:t>
            </a:r>
            <a:r>
              <a:rPr lang="en-US" sz="3200" dirty="0">
                <a:solidFill>
                  <a:srgbClr val="008000"/>
                </a:solidFill>
              </a:rPr>
              <a:t>ati</a:t>
            </a:r>
            <a:r>
              <a:rPr lang="en-US" sz="3200" dirty="0">
                <a:solidFill>
                  <a:srgbClr val="FFFF00"/>
                </a:solidFill>
              </a:rPr>
              <a:t>o</a:t>
            </a:r>
            <a:r>
              <a:rPr lang="en-US" sz="3200" dirty="0">
                <a:solidFill>
                  <a:srgbClr val="FF66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in DNA sequences between individuals as determined by </a:t>
            </a:r>
            <a:r>
              <a:rPr lang="en-US" sz="3200" dirty="0">
                <a:solidFill>
                  <a:srgbClr val="3366FF"/>
                </a:solidFill>
              </a:rPr>
              <a:t>differences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3366FF"/>
                </a:solidFill>
              </a:rPr>
              <a:t>in restriction enzyme cleavage patterns </a:t>
            </a:r>
            <a:r>
              <a:rPr lang="en-US" sz="3200" dirty="0"/>
              <a:t>are known as </a:t>
            </a:r>
            <a:r>
              <a:rPr lang="en-US" sz="3200" b="1" dirty="0"/>
              <a:t>Restriction Fragment Length Polymorphisms (</a:t>
            </a:r>
            <a:r>
              <a:rPr lang="en-US" sz="3200" b="1" u="sng" dirty="0">
                <a:solidFill>
                  <a:srgbClr val="3366FF"/>
                </a:solidFill>
              </a:rPr>
              <a:t>RFLPs</a:t>
            </a:r>
            <a:r>
              <a:rPr lang="en-US" sz="3200" b="1" dirty="0"/>
              <a:t>)</a:t>
            </a:r>
            <a:r>
              <a:rPr lang="en-US" sz="3200" dirty="0"/>
              <a:t>. A particular RFLP pattern represents the unique DNA fingerprint of an individual. </a:t>
            </a:r>
          </a:p>
        </p:txBody>
      </p:sp>
    </p:spTree>
    <p:extLst>
      <p:ext uri="{BB962C8B-B14F-4D97-AF65-F5344CB8AC3E}">
        <p14:creationId xmlns:p14="http://schemas.microsoft.com/office/powerpoint/2010/main" val="31734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Part I: DNA Fingerprinting </a:t>
            </a:r>
            <a:endParaRPr lang="en-US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381000" y="2895362"/>
            <a:ext cx="8382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hlinkClick r:id="rId2"/>
              </a:rPr>
              <a:t>http://highered.mcgraw-hill.com/olc/dl/120078/bio20.swf</a:t>
            </a:r>
            <a:r>
              <a:rPr lang="en-US" sz="4000" dirty="0" smtClean="0"/>
              <a:t> 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4600" y="1905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RFLP visual aid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0312"/>
          <a:stretch>
            <a:fillRect/>
          </a:stretch>
        </p:blipFill>
        <p:spPr bwMode="auto">
          <a:xfrm>
            <a:off x="5214997" y="2477814"/>
            <a:ext cx="3243203" cy="422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1416546"/>
            <a:ext cx="856211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en-US" sz="3000" dirty="0" smtClean="0"/>
              <a:t>Load </a:t>
            </a:r>
            <a:r>
              <a:rPr lang="en-US" sz="3000" dirty="0"/>
              <a:t>the DNA samples into wells in the gel as follows:</a:t>
            </a:r>
          </a:p>
          <a:p>
            <a:pPr hangingPunct="0"/>
            <a:r>
              <a:rPr lang="en-US" sz="3000" dirty="0"/>
              <a:t>(the tubes with the DNA will be lettered A ‑ F</a:t>
            </a:r>
            <a:r>
              <a:rPr lang="en-US" sz="3000" dirty="0" smtClean="0"/>
              <a:t>)</a:t>
            </a:r>
          </a:p>
          <a:p>
            <a:pPr hangingPunct="0"/>
            <a:endParaRPr lang="en-US" sz="1600" dirty="0" smtClean="0"/>
          </a:p>
          <a:p>
            <a:pPr hangingPunct="0"/>
            <a:endParaRPr lang="en-US" sz="1600" dirty="0"/>
          </a:p>
          <a:p>
            <a:pPr hangingPunct="0"/>
            <a:endParaRPr lang="en-US" sz="1600" dirty="0" smtClean="0"/>
          </a:p>
          <a:p>
            <a:pPr hangingPunct="0"/>
            <a:endParaRPr lang="en-US" sz="1600" dirty="0"/>
          </a:p>
          <a:p>
            <a:pPr hangingPunct="0"/>
            <a:r>
              <a:rPr lang="en-US" sz="2000" b="1" dirty="0" smtClean="0"/>
              <a:t>Well     Tube </a:t>
            </a:r>
            <a:r>
              <a:rPr lang="en-US" sz="2000" b="1" dirty="0"/>
              <a:t>	</a:t>
            </a:r>
            <a:r>
              <a:rPr lang="en-US" sz="2000" b="1" dirty="0" smtClean="0"/>
              <a:t>                   DNA</a:t>
            </a:r>
          </a:p>
          <a:p>
            <a:pPr hangingPunct="0"/>
            <a:endParaRPr lang="en-US" sz="800" b="1" dirty="0"/>
          </a:p>
          <a:p>
            <a:pPr hangingPunct="0"/>
            <a:r>
              <a:rPr lang="en-US" sz="1600" b="1" dirty="0" smtClean="0"/>
              <a:t>     1</a:t>
            </a:r>
            <a:r>
              <a:rPr lang="en-US" sz="1600" b="1" dirty="0"/>
              <a:t>	</a:t>
            </a:r>
            <a:r>
              <a:rPr lang="en-US" sz="1600" b="1" dirty="0" smtClean="0"/>
              <a:t>  A </a:t>
            </a:r>
            <a:r>
              <a:rPr lang="en-US" sz="1600" b="1" dirty="0"/>
              <a:t>	Crime scene DNA cut with </a:t>
            </a:r>
            <a:r>
              <a:rPr lang="en-US" sz="1600" b="1" dirty="0">
                <a:solidFill>
                  <a:srgbClr val="0000FF"/>
                </a:solidFill>
              </a:rPr>
              <a:t>Enzyme 1</a:t>
            </a:r>
          </a:p>
          <a:p>
            <a:pPr hangingPunct="0"/>
            <a:r>
              <a:rPr lang="en-US" sz="1600" b="1" dirty="0" smtClean="0"/>
              <a:t>     2</a:t>
            </a:r>
            <a:r>
              <a:rPr lang="en-US" sz="1600" b="1" dirty="0"/>
              <a:t>	</a:t>
            </a:r>
            <a:r>
              <a:rPr lang="en-US" sz="1600" b="1" dirty="0" smtClean="0"/>
              <a:t>  B </a:t>
            </a:r>
            <a:r>
              <a:rPr lang="en-US" sz="1600" b="1" dirty="0"/>
              <a:t>	Crime scene DNA cut with </a:t>
            </a:r>
            <a:r>
              <a:rPr lang="en-US" sz="1600" b="1" dirty="0">
                <a:solidFill>
                  <a:srgbClr val="008000"/>
                </a:solidFill>
              </a:rPr>
              <a:t>Enzyme 2</a:t>
            </a:r>
          </a:p>
          <a:p>
            <a:pPr hangingPunct="0"/>
            <a:r>
              <a:rPr lang="en-US" sz="1600" b="1" dirty="0" smtClean="0"/>
              <a:t>     3</a:t>
            </a:r>
            <a:r>
              <a:rPr lang="en-US" sz="1600" b="1" dirty="0"/>
              <a:t>	</a:t>
            </a:r>
            <a:r>
              <a:rPr lang="en-US" sz="1600" b="1" dirty="0" smtClean="0"/>
              <a:t>  C </a:t>
            </a:r>
            <a:r>
              <a:rPr lang="en-US" sz="1600" b="1" dirty="0"/>
              <a:t>	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Suspect 1</a:t>
            </a:r>
            <a:r>
              <a:rPr lang="en-US" sz="1600" b="1" dirty="0"/>
              <a:t> DNA cut with </a:t>
            </a:r>
            <a:r>
              <a:rPr lang="en-US" sz="1600" b="1" dirty="0">
                <a:solidFill>
                  <a:srgbClr val="0000FF"/>
                </a:solidFill>
              </a:rPr>
              <a:t>Enzyme 1</a:t>
            </a:r>
          </a:p>
          <a:p>
            <a:pPr hangingPunct="0"/>
            <a:r>
              <a:rPr lang="en-US" sz="1600" b="1" dirty="0" smtClean="0"/>
              <a:t>     4</a:t>
            </a:r>
            <a:r>
              <a:rPr lang="en-US" sz="1600" b="1" dirty="0"/>
              <a:t>	</a:t>
            </a:r>
            <a:r>
              <a:rPr lang="en-US" sz="1600" b="1" dirty="0" smtClean="0"/>
              <a:t>  D </a:t>
            </a:r>
            <a:r>
              <a:rPr lang="en-US" sz="1600" b="1" dirty="0"/>
              <a:t>	</a:t>
            </a:r>
            <a:r>
              <a:rPr lang="en-US" sz="1600" b="1" dirty="0">
                <a:solidFill>
                  <a:srgbClr val="984807"/>
                </a:solidFill>
              </a:rPr>
              <a:t>Suspect 1</a:t>
            </a:r>
            <a:r>
              <a:rPr lang="en-US" sz="1600" b="1" dirty="0"/>
              <a:t> DNA cut with </a:t>
            </a:r>
            <a:r>
              <a:rPr lang="en-US" sz="1600" b="1" dirty="0">
                <a:solidFill>
                  <a:srgbClr val="008000"/>
                </a:solidFill>
              </a:rPr>
              <a:t>Enzyme 2</a:t>
            </a:r>
          </a:p>
          <a:p>
            <a:pPr hangingPunct="0"/>
            <a:r>
              <a:rPr lang="en-US" sz="1600" b="1" dirty="0" smtClean="0"/>
              <a:t>     5</a:t>
            </a:r>
            <a:r>
              <a:rPr lang="en-US" sz="1600" b="1" dirty="0"/>
              <a:t>	</a:t>
            </a:r>
            <a:r>
              <a:rPr lang="en-US" sz="1600" b="1" dirty="0" smtClean="0"/>
              <a:t>  E </a:t>
            </a:r>
            <a:r>
              <a:rPr lang="en-US" sz="1600" b="1" dirty="0"/>
              <a:t>	</a:t>
            </a:r>
            <a:r>
              <a:rPr lang="en-US" sz="1600" b="1" dirty="0">
                <a:solidFill>
                  <a:srgbClr val="800040"/>
                </a:solidFill>
              </a:rPr>
              <a:t>Suspect 2</a:t>
            </a:r>
            <a:r>
              <a:rPr lang="en-US" sz="1600" b="1" dirty="0"/>
              <a:t> DNA cut with </a:t>
            </a:r>
            <a:r>
              <a:rPr lang="en-US" sz="1600" b="1" dirty="0">
                <a:solidFill>
                  <a:srgbClr val="0000FF"/>
                </a:solidFill>
              </a:rPr>
              <a:t>Enzyme 1</a:t>
            </a:r>
          </a:p>
          <a:p>
            <a:pPr hangingPunct="0"/>
            <a:r>
              <a:rPr lang="en-US" sz="1600" b="1" dirty="0" smtClean="0"/>
              <a:t>     6	  F </a:t>
            </a:r>
            <a:r>
              <a:rPr lang="en-US" sz="1600" b="1" dirty="0"/>
              <a:t>	</a:t>
            </a:r>
            <a:r>
              <a:rPr lang="en-US" sz="1600" b="1" dirty="0">
                <a:solidFill>
                  <a:srgbClr val="800040"/>
                </a:solidFill>
              </a:rPr>
              <a:t>Suspect 2</a:t>
            </a:r>
            <a:r>
              <a:rPr lang="en-US" sz="1600" b="1" dirty="0"/>
              <a:t> DNA cut with </a:t>
            </a:r>
            <a:r>
              <a:rPr lang="en-US" sz="1600" b="1" dirty="0">
                <a:solidFill>
                  <a:srgbClr val="008000"/>
                </a:solidFill>
              </a:rPr>
              <a:t>Enzyme </a:t>
            </a:r>
            <a:r>
              <a:rPr lang="en-US" sz="1600" b="1" dirty="0" smtClean="0">
                <a:solidFill>
                  <a:srgbClr val="008000"/>
                </a:solidFill>
              </a:rPr>
              <a:t>2</a:t>
            </a:r>
          </a:p>
          <a:p>
            <a:pPr hangingPunct="0"/>
            <a:endParaRPr lang="en-US" sz="1600" dirty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Part I: DNA Fingerprinting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1223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Part II: DNA Spooling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1" y="914400"/>
            <a:ext cx="861059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en-US" dirty="0" smtClean="0"/>
          </a:p>
          <a:p>
            <a:pPr algn="just" hangingPunct="0"/>
            <a:r>
              <a:rPr lang="en-US" sz="3200" dirty="0" smtClean="0"/>
              <a:t>DNA </a:t>
            </a:r>
            <a:r>
              <a:rPr lang="en-US" sz="3200" dirty="0"/>
              <a:t>is a long helical molecule which </a:t>
            </a:r>
            <a:r>
              <a:rPr lang="en-US" sz="3200" b="1" dirty="0">
                <a:solidFill>
                  <a:srgbClr val="0000FF"/>
                </a:solidFill>
              </a:rPr>
              <a:t>dissolves in water</a:t>
            </a:r>
            <a:r>
              <a:rPr lang="en-US" sz="3200" dirty="0"/>
              <a:t>, but will come out of solution in alcohol. Because of these characteristics it is possible to </a:t>
            </a:r>
            <a:r>
              <a:rPr lang="en-US" sz="3200" b="1" dirty="0">
                <a:solidFill>
                  <a:srgbClr val="008000"/>
                </a:solidFill>
              </a:rPr>
              <a:t>precipitate</a:t>
            </a:r>
            <a:r>
              <a:rPr lang="en-US" sz="3200" dirty="0"/>
              <a:t> DNA out of solution </a:t>
            </a:r>
            <a:r>
              <a:rPr lang="en-US" sz="3200" b="1" dirty="0">
                <a:solidFill>
                  <a:srgbClr val="008000"/>
                </a:solidFill>
              </a:rPr>
              <a:t>with ethanol </a:t>
            </a:r>
            <a:r>
              <a:rPr lang="en-US" sz="3200" dirty="0"/>
              <a:t>and then to wind masses of DNA molecules around a glass rod, and see the DNA with the naked eye. This process is called </a:t>
            </a:r>
            <a:r>
              <a:rPr lang="en-US" sz="3200" b="1" u="sng" dirty="0"/>
              <a:t>DNA spooling</a:t>
            </a:r>
            <a:r>
              <a:rPr lang="en-US" sz="3200" dirty="0"/>
              <a:t>, and is often used as a step toward purifying DNA.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Part II: DNA Spooling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165622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en-US" sz="2000" dirty="0"/>
              <a:t>Carefully slice a small section (4 – 5 grams) of onion tissue (or other plant tissue you brought in) from the main body of the onion and place into a mortar.</a:t>
            </a:r>
          </a:p>
          <a:p>
            <a:pPr marL="342900" indent="-342900" hangingPunct="0">
              <a:buFont typeface="+mj-lt"/>
              <a:buAutoNum type="arabicPeriod"/>
            </a:pPr>
            <a:endParaRPr lang="en-US" sz="1000" dirty="0"/>
          </a:p>
          <a:p>
            <a:pPr marL="342900" lvl="0" indent="-342900" hangingPunct="0">
              <a:buFont typeface="+mj-lt"/>
              <a:buAutoNum type="arabicPeriod"/>
            </a:pPr>
            <a:r>
              <a:rPr lang="en-US" sz="2000" dirty="0"/>
              <a:t>Pipet 3 ml of DNA extraction buffer into the mortar.  Grind the tissue to release the cellular contents, including the DNA, from the plant cells.</a:t>
            </a:r>
          </a:p>
          <a:p>
            <a:pPr marL="342900" indent="-342900" hangingPunct="0">
              <a:buFont typeface="+mj-lt"/>
              <a:buAutoNum type="arabicPeriod"/>
            </a:pPr>
            <a:endParaRPr lang="en-US" sz="1000" dirty="0"/>
          </a:p>
          <a:p>
            <a:pPr marL="342900" lvl="0" indent="-342900" hangingPunct="0">
              <a:buFont typeface="+mj-lt"/>
              <a:buAutoNum type="arabicPeriod"/>
            </a:pPr>
            <a:r>
              <a:rPr lang="en-US" sz="2000" dirty="0"/>
              <a:t>Place a square of cheese cloth into a funnel and filter the contents into a clean tube. Use about 2 ml of the liquid cell extract. </a:t>
            </a:r>
            <a:endParaRPr lang="en-US" sz="2000" dirty="0" smtClean="0"/>
          </a:p>
          <a:p>
            <a:pPr marL="342900" lvl="0" indent="-342900" hangingPunct="0">
              <a:buFont typeface="+mj-lt"/>
              <a:buAutoNum type="arabicPeriod"/>
            </a:pPr>
            <a:endParaRPr lang="en-US" sz="1000" dirty="0" smtClean="0"/>
          </a:p>
          <a:p>
            <a:pPr marL="342900" lvl="0" indent="-342900" hangingPunct="0">
              <a:buFont typeface="+mj-lt"/>
              <a:buAutoNum type="arabicPeriod"/>
            </a:pPr>
            <a:r>
              <a:rPr lang="en-US" sz="2000" dirty="0" smtClean="0"/>
              <a:t>Carefully pour 2ml of cold 95% isopropanol over the liquid cell extract.</a:t>
            </a:r>
          </a:p>
          <a:p>
            <a:pPr marL="342900" indent="-342900" hangingPunct="0">
              <a:buAutoNum type="arabicPeriod" startAt="4"/>
            </a:pPr>
            <a:endParaRPr lang="en-US" sz="1000" dirty="0" smtClean="0"/>
          </a:p>
          <a:p>
            <a:pPr marL="457200" indent="-457200" hangingPunct="0">
              <a:buAutoNum type="arabicPeriod" startAt="5"/>
            </a:pPr>
            <a:r>
              <a:rPr lang="en-US" sz="2000" dirty="0" smtClean="0"/>
              <a:t>Place </a:t>
            </a:r>
            <a:r>
              <a:rPr lang="en-US" sz="2000" dirty="0"/>
              <a:t>a glass rod into the test tube and twirl it at the interface of the two </a:t>
            </a:r>
            <a:r>
              <a:rPr lang="en-US" sz="2000" dirty="0" smtClean="0"/>
              <a:t>   </a:t>
            </a:r>
          </a:p>
          <a:p>
            <a:pPr hangingPunct="0"/>
            <a:r>
              <a:rPr lang="en-US" sz="2000" dirty="0"/>
              <a:t> </a:t>
            </a:r>
            <a:r>
              <a:rPr lang="en-US" sz="2000" dirty="0" smtClean="0"/>
              <a:t>       liquids</a:t>
            </a:r>
            <a:r>
              <a:rPr lang="en-US" sz="2000" dirty="0"/>
              <a:t>.  The DNA should begin to spool (wrap) around the glass rod.  </a:t>
            </a:r>
            <a:endParaRPr lang="en-US" sz="2000" dirty="0" smtClean="0"/>
          </a:p>
          <a:p>
            <a:pPr hangingPunct="0"/>
            <a:endParaRPr lang="en-US" sz="1000" dirty="0"/>
          </a:p>
          <a:p>
            <a:pPr marL="457200" indent="-457200" hangingPunct="0">
              <a:buAutoNum type="arabicPeriod" startAt="6"/>
            </a:pPr>
            <a:r>
              <a:rPr lang="en-US" sz="2000" dirty="0" smtClean="0"/>
              <a:t>Gently lift </a:t>
            </a:r>
            <a:r>
              <a:rPr lang="en-US" sz="2000" dirty="0"/>
              <a:t>the class rod out of the solution periodically to observe the DNA material </a:t>
            </a:r>
            <a:r>
              <a:rPr lang="en-US" sz="2000" dirty="0" smtClean="0"/>
              <a:t>attached.</a:t>
            </a:r>
          </a:p>
          <a:p>
            <a:pPr marL="342900" indent="-342900" hangingPunct="0">
              <a:buAutoNum type="arabicPeriod" startAt="4"/>
            </a:pPr>
            <a:endParaRPr lang="en-US" sz="1000" dirty="0" smtClean="0"/>
          </a:p>
          <a:p>
            <a:pPr hangingPunct="0"/>
            <a:r>
              <a:rPr lang="en-US" sz="2000" dirty="0" smtClean="0"/>
              <a:t>7.    Optionally</a:t>
            </a:r>
            <a:r>
              <a:rPr lang="en-US" sz="2000" dirty="0"/>
              <a:t>, you may place the DNA on a microscope slide and stain with </a:t>
            </a:r>
            <a:r>
              <a:rPr lang="en-US" sz="2000" dirty="0" smtClean="0"/>
              <a:t> </a:t>
            </a:r>
          </a:p>
          <a:p>
            <a:pPr hangingPunct="0"/>
            <a:r>
              <a:rPr lang="en-US" sz="2000" dirty="0"/>
              <a:t> </a:t>
            </a:r>
            <a:r>
              <a:rPr lang="en-US" sz="2000" dirty="0" smtClean="0"/>
              <a:t>      methylene </a:t>
            </a:r>
            <a:r>
              <a:rPr lang="en-US" sz="2000" dirty="0"/>
              <a:t>blue.  Cover with a cover slip.  You will see </a:t>
            </a:r>
            <a:r>
              <a:rPr lang="en-US" sz="2000" b="1" i="1" dirty="0">
                <a:solidFill>
                  <a:srgbClr val="0000FF"/>
                </a:solidFill>
              </a:rPr>
              <a:t>fibers</a:t>
            </a:r>
            <a:r>
              <a:rPr lang="en-US" sz="2000" dirty="0"/>
              <a:t> that are made up </a:t>
            </a:r>
            <a:endParaRPr lang="en-US" sz="2000" dirty="0" smtClean="0"/>
          </a:p>
          <a:p>
            <a:pPr hangingPunct="0"/>
            <a:r>
              <a:rPr lang="en-US" sz="2000" dirty="0"/>
              <a:t> </a:t>
            </a:r>
            <a:r>
              <a:rPr lang="en-US" sz="2000" dirty="0" smtClean="0"/>
              <a:t>      of </a:t>
            </a:r>
            <a:r>
              <a:rPr lang="en-US" sz="2000" dirty="0"/>
              <a:t>hundreds of DNA molecules.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098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385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Howard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HCC</dc:creator>
  <cp:lastModifiedBy>Melvin Smith II</cp:lastModifiedBy>
  <cp:revision>22</cp:revision>
  <dcterms:created xsi:type="dcterms:W3CDTF">2011-11-28T17:29:16Z</dcterms:created>
  <dcterms:modified xsi:type="dcterms:W3CDTF">2014-07-07T01:14:54Z</dcterms:modified>
</cp:coreProperties>
</file>