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61" r:id="rId3"/>
    <p:sldId id="256" r:id="rId4"/>
    <p:sldId id="257" r:id="rId5"/>
    <p:sldId id="259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E0141D-1EEE-422C-A0AE-19E6CD9CC3D3}" type="datetimeFigureOut">
              <a:rPr lang="en-US" smtClean="0"/>
              <a:pPr/>
              <a:t>3/30/14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72968-CB52-474C-BB60-4808BB831D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39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72968-CB52-474C-BB60-4808BB831D8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F2A50A-C4AB-4DD8-8C5B-22F67A80198F}" type="slidenum">
              <a:rPr lang="en-US"/>
              <a:pPr/>
              <a:t>4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Figure 4.16b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3DA06-4C8D-40EE-8703-5FA19B8C1ADD}" type="datetimeFigureOut">
              <a:rPr lang="en-US" smtClean="0"/>
              <a:pPr/>
              <a:t>3/30/14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00D43-42E8-4559-8345-5B0C9027A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3DA06-4C8D-40EE-8703-5FA19B8C1ADD}" type="datetimeFigureOut">
              <a:rPr lang="en-US" smtClean="0"/>
              <a:pPr/>
              <a:t>3/30/14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00D43-42E8-4559-8345-5B0C9027A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3DA06-4C8D-40EE-8703-5FA19B8C1ADD}" type="datetimeFigureOut">
              <a:rPr lang="en-US" smtClean="0"/>
              <a:pPr/>
              <a:t>3/30/14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00D43-42E8-4559-8345-5B0C9027A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3DA06-4C8D-40EE-8703-5FA19B8C1ADD}" type="datetimeFigureOut">
              <a:rPr lang="en-US" smtClean="0"/>
              <a:pPr/>
              <a:t>3/30/14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00D43-42E8-4559-8345-5B0C9027A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3DA06-4C8D-40EE-8703-5FA19B8C1ADD}" type="datetimeFigureOut">
              <a:rPr lang="en-US" smtClean="0"/>
              <a:pPr/>
              <a:t>3/30/14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00D43-42E8-4559-8345-5B0C9027A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3DA06-4C8D-40EE-8703-5FA19B8C1ADD}" type="datetimeFigureOut">
              <a:rPr lang="en-US" smtClean="0"/>
              <a:pPr/>
              <a:t>3/30/14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00D43-42E8-4559-8345-5B0C9027A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3DA06-4C8D-40EE-8703-5FA19B8C1ADD}" type="datetimeFigureOut">
              <a:rPr lang="en-US" smtClean="0"/>
              <a:pPr/>
              <a:t>3/30/14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00D43-42E8-4559-8345-5B0C9027A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3DA06-4C8D-40EE-8703-5FA19B8C1ADD}" type="datetimeFigureOut">
              <a:rPr lang="en-US" smtClean="0"/>
              <a:pPr/>
              <a:t>3/30/14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00D43-42E8-4559-8345-5B0C9027A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3DA06-4C8D-40EE-8703-5FA19B8C1ADD}" type="datetimeFigureOut">
              <a:rPr lang="en-US" smtClean="0"/>
              <a:pPr/>
              <a:t>3/30/14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00D43-42E8-4559-8345-5B0C9027A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3DA06-4C8D-40EE-8703-5FA19B8C1ADD}" type="datetimeFigureOut">
              <a:rPr lang="en-US" smtClean="0"/>
              <a:pPr/>
              <a:t>3/30/14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00D43-42E8-4559-8345-5B0C9027A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3DA06-4C8D-40EE-8703-5FA19B8C1ADD}" type="datetimeFigureOut">
              <a:rPr lang="en-US" smtClean="0"/>
              <a:pPr/>
              <a:t>3/30/14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00D43-42E8-4559-8345-5B0C9027A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3DA06-4C8D-40EE-8703-5FA19B8C1ADD}" type="datetimeFigureOut">
              <a:rPr lang="en-US" smtClean="0"/>
              <a:pPr/>
              <a:t>3/30/14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00D43-42E8-4559-8345-5B0C9027A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youtube.com/watch?v=u6jD0hJO-28&amp;feature=related" TargetMode="External"/><Relationship Id="rId3" Type="http://schemas.openxmlformats.org/officeDocument/2006/relationships/hyperlink" Target="mailto:http://www.youtube.com/watch?v=THqmpLdUaBA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7966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FFFF"/>
              </a:gs>
            </a:gsLst>
            <a:lin ang="5400000" scaled="0"/>
            <a:tileRect/>
          </a:gradFill>
          <a:ln>
            <a:solidFill>
              <a:srgbClr val="008000"/>
            </a:solidFill>
          </a:ln>
          <a:effectLst>
            <a:outerShdw blurRad="50800" dist="38100" dir="2700000" algn="tl" rotWithShape="0">
              <a:srgbClr val="008000">
                <a:alpha val="43000"/>
              </a:srgbClr>
            </a:outerShdw>
          </a:effectLst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100" b="1" dirty="0" smtClean="0">
              <a:solidFill>
                <a:schemeClr val="bg1"/>
              </a:solidFill>
            </a:endParaRPr>
          </a:p>
          <a:p>
            <a:r>
              <a:rPr lang="en-US" sz="4900" b="1" dirty="0" smtClean="0">
                <a:solidFill>
                  <a:schemeClr val="bg1"/>
                </a:solidFill>
              </a:rPr>
              <a:t>What you are turning in NOW…</a:t>
            </a:r>
          </a:p>
          <a:p>
            <a:endParaRPr lang="en-US" sz="2100" b="1" dirty="0" smtClean="0">
              <a:solidFill>
                <a:srgbClr val="008000"/>
              </a:solidFill>
            </a:endParaRPr>
          </a:p>
          <a:p>
            <a:endParaRPr lang="en-US" sz="2100" b="1" dirty="0" smtClean="0">
              <a:solidFill>
                <a:srgbClr val="008000"/>
              </a:solidFill>
            </a:endParaRPr>
          </a:p>
          <a:p>
            <a:endParaRPr lang="en-US" sz="1000" b="1" dirty="0" smtClean="0">
              <a:solidFill>
                <a:srgbClr val="0080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4100" b="1" dirty="0" smtClean="0">
                <a:solidFill>
                  <a:srgbClr val="FF0000"/>
                </a:solidFill>
              </a:rPr>
              <a:t>     </a:t>
            </a:r>
            <a:r>
              <a:rPr lang="en-US" sz="4100" b="1" dirty="0">
                <a:solidFill>
                  <a:srgbClr val="FF0000"/>
                </a:solidFill>
              </a:rPr>
              <a:t>Lab #7: The Plant and Animal Kingdom</a:t>
            </a:r>
          </a:p>
          <a:p>
            <a:pPr>
              <a:spcBef>
                <a:spcPts val="0"/>
              </a:spcBef>
            </a:pPr>
            <a:r>
              <a:rPr lang="en-US" sz="5400" b="1" dirty="0">
                <a:solidFill>
                  <a:srgbClr val="FF0000"/>
                </a:solidFill>
              </a:rPr>
              <a:t>	</a:t>
            </a:r>
            <a:r>
              <a:rPr lang="en-US" sz="3300" b="1" dirty="0">
                <a:solidFill>
                  <a:srgbClr val="FF0000"/>
                </a:solidFill>
              </a:rPr>
              <a:t>Pre-Lab exercise for accuracy (117)</a:t>
            </a:r>
            <a:r>
              <a:rPr lang="en-US" sz="3300" b="1" dirty="0" smtClean="0">
                <a:solidFill>
                  <a:srgbClr val="FF0000"/>
                </a:solidFill>
              </a:rPr>
              <a:t>,</a:t>
            </a:r>
          </a:p>
          <a:p>
            <a:pPr>
              <a:spcBef>
                <a:spcPts val="0"/>
              </a:spcBef>
            </a:pPr>
            <a:r>
              <a:rPr lang="en-US" sz="3300" b="1" dirty="0" smtClean="0">
                <a:solidFill>
                  <a:srgbClr val="FF0000"/>
                </a:solidFill>
              </a:rPr>
              <a:t>Lab </a:t>
            </a:r>
            <a:r>
              <a:rPr lang="en-US" sz="3300" b="1" dirty="0">
                <a:solidFill>
                  <a:srgbClr val="FF0000"/>
                </a:solidFill>
              </a:rPr>
              <a:t>Questions (118, 120, &amp; 122</a:t>
            </a:r>
            <a:r>
              <a:rPr lang="en-US" sz="3300" b="1" dirty="0" smtClean="0">
                <a:solidFill>
                  <a:srgbClr val="FF0000"/>
                </a:solidFill>
              </a:rPr>
              <a:t>)</a:t>
            </a:r>
          </a:p>
          <a:p>
            <a:pPr>
              <a:spcBef>
                <a:spcPts val="0"/>
              </a:spcBef>
            </a:pPr>
            <a:endParaRPr lang="en-US" sz="3300" b="1" dirty="0">
              <a:solidFill>
                <a:srgbClr val="FF0000"/>
              </a:solidFill>
            </a:endParaRPr>
          </a:p>
          <a:p>
            <a:pPr algn="l">
              <a:spcBef>
                <a:spcPts val="0"/>
              </a:spcBef>
            </a:pPr>
            <a:r>
              <a:rPr lang="en-US" sz="3300" b="1" dirty="0">
                <a:solidFill>
                  <a:srgbClr val="FF0000"/>
                </a:solidFill>
              </a:rPr>
              <a:t>	</a:t>
            </a:r>
            <a:r>
              <a:rPr lang="en-US" sz="4100" b="1" dirty="0" smtClean="0">
                <a:solidFill>
                  <a:srgbClr val="FF0000"/>
                </a:solidFill>
              </a:rPr>
              <a:t>Lab </a:t>
            </a:r>
            <a:r>
              <a:rPr lang="en-US" sz="4100" b="1" dirty="0">
                <a:solidFill>
                  <a:srgbClr val="FF0000"/>
                </a:solidFill>
              </a:rPr>
              <a:t>#8: Photosynthesis</a:t>
            </a:r>
          </a:p>
          <a:p>
            <a:pPr algn="l"/>
            <a:r>
              <a:rPr lang="en-US" sz="4000" b="1" dirty="0">
                <a:solidFill>
                  <a:srgbClr val="FF0000"/>
                </a:solidFill>
              </a:rPr>
              <a:t>      </a:t>
            </a:r>
            <a:r>
              <a:rPr lang="en-US" sz="4000" b="1" dirty="0" smtClean="0">
                <a:solidFill>
                  <a:srgbClr val="FF0000"/>
                </a:solidFill>
              </a:rPr>
              <a:t>		</a:t>
            </a:r>
            <a:r>
              <a:rPr lang="en-US" sz="3300" b="1" dirty="0" smtClean="0">
                <a:solidFill>
                  <a:srgbClr val="FF0000"/>
                </a:solidFill>
              </a:rPr>
              <a:t>Pre</a:t>
            </a:r>
            <a:r>
              <a:rPr lang="en-US" sz="3300" b="1" dirty="0">
                <a:solidFill>
                  <a:srgbClr val="FF0000"/>
                </a:solidFill>
              </a:rPr>
              <a:t>-Lab exercise to check for </a:t>
            </a:r>
            <a:endParaRPr lang="en-US" sz="3300" b="1" dirty="0" smtClean="0">
              <a:solidFill>
                <a:srgbClr val="FF0000"/>
              </a:solidFill>
            </a:endParaRPr>
          </a:p>
          <a:p>
            <a:pPr algn="l"/>
            <a:r>
              <a:rPr lang="en-US" sz="3300" b="1" dirty="0" smtClean="0">
                <a:solidFill>
                  <a:srgbClr val="FF0000"/>
                </a:solidFill>
              </a:rPr>
              <a:t>		completion </a:t>
            </a:r>
            <a:r>
              <a:rPr lang="en-US" sz="3300" b="1" dirty="0">
                <a:solidFill>
                  <a:srgbClr val="FF0000"/>
                </a:solidFill>
              </a:rPr>
              <a:t>(131 - 133)</a:t>
            </a:r>
          </a:p>
          <a:p>
            <a:pPr marL="0" lvl="2"/>
            <a:endParaRPr lang="en-US" sz="21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23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  <a:gradFill flip="none" rotWithShape="1">
            <a:gsLst>
              <a:gs pos="87000">
                <a:srgbClr val="FF000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>
            <a:gradFill flip="none" rotWithShape="1">
              <a:gsLst>
                <a:gs pos="3000">
                  <a:srgbClr val="FF0000"/>
                </a:gs>
                <a:gs pos="100000">
                  <a:prstClr val="white"/>
                </a:gs>
              </a:gsLst>
              <a:path path="rect">
                <a:fillToRect l="50000" t="50000" r="50000" b="50000"/>
              </a:path>
              <a:tileRect/>
            </a:gradFill>
          </a:ln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100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Due next Week!!!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0" y="1447800"/>
            <a:ext cx="9144000" cy="4953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   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 Lab #8: Photosynthesis</a:t>
            </a:r>
            <a:endParaRPr lang="en-US" sz="4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</a:t>
            </a:r>
            <a:r>
              <a:rPr lang="en-US" sz="3000" b="1" dirty="0" smtClean="0">
                <a:solidFill>
                  <a:srgbClr val="FF0000"/>
                </a:solidFill>
              </a:rPr>
              <a:t>Pre</a:t>
            </a:r>
            <a:r>
              <a:rPr lang="en-US" sz="3000" b="1" dirty="0">
                <a:solidFill>
                  <a:srgbClr val="FF0000"/>
                </a:solidFill>
              </a:rPr>
              <a:t>-Lab exercise to check for </a:t>
            </a:r>
            <a:r>
              <a:rPr lang="en-US" sz="3000" b="1" dirty="0" smtClean="0">
                <a:solidFill>
                  <a:srgbClr val="FF0000"/>
                </a:solidFill>
              </a:rPr>
              <a:t>completion (131 - 133)</a:t>
            </a:r>
          </a:p>
          <a:p>
            <a:pPr marL="0" indent="0">
              <a:buNone/>
            </a:pPr>
            <a:r>
              <a:rPr lang="en-US" sz="3000" b="1" dirty="0" smtClean="0">
                <a:solidFill>
                  <a:srgbClr val="FF0000"/>
                </a:solidFill>
              </a:rPr>
              <a:t>      Lab Questions (134 – 136)</a:t>
            </a:r>
            <a:endParaRPr lang="en-US" sz="3000" b="1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44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    </a:t>
            </a:r>
            <a:r>
              <a:rPr lang="en-US" sz="4000" b="1" dirty="0" smtClean="0">
                <a:solidFill>
                  <a:srgbClr val="FF0000"/>
                </a:solidFill>
              </a:rPr>
              <a:t>Lab #9: </a:t>
            </a:r>
            <a:r>
              <a:rPr lang="en-US" sz="4000" b="1" dirty="0">
                <a:solidFill>
                  <a:srgbClr val="FF0000"/>
                </a:solidFill>
              </a:rPr>
              <a:t>The </a:t>
            </a:r>
            <a:r>
              <a:rPr lang="en-US" sz="4000" b="1" dirty="0" smtClean="0">
                <a:solidFill>
                  <a:srgbClr val="FF0000"/>
                </a:solidFill>
              </a:rPr>
              <a:t>Cell Cycle</a:t>
            </a:r>
            <a:endParaRPr lang="en-US" sz="4000" b="1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    </a:t>
            </a:r>
            <a:r>
              <a:rPr lang="en-US" b="1" dirty="0" smtClean="0">
                <a:solidFill>
                  <a:srgbClr val="FF0000"/>
                </a:solidFill>
              </a:rPr>
              <a:t>Pre</a:t>
            </a:r>
            <a:r>
              <a:rPr lang="en-US" b="1" dirty="0">
                <a:solidFill>
                  <a:srgbClr val="FF0000"/>
                </a:solidFill>
              </a:rPr>
              <a:t>-Lab exercise for accuracy </a:t>
            </a:r>
            <a:r>
              <a:rPr lang="en-US" b="1" dirty="0" smtClean="0">
                <a:solidFill>
                  <a:srgbClr val="FF0000"/>
                </a:solidFill>
              </a:rPr>
              <a:t>(145 </a:t>
            </a:r>
            <a:r>
              <a:rPr lang="en-US" b="1" dirty="0" smtClean="0">
                <a:solidFill>
                  <a:srgbClr val="FF0000"/>
                </a:solidFill>
              </a:rPr>
              <a:t>&amp; 146</a:t>
            </a:r>
            <a:r>
              <a:rPr lang="en-US" b="1" dirty="0" smtClean="0">
                <a:solidFill>
                  <a:srgbClr val="FF0000"/>
                </a:solidFill>
              </a:rPr>
              <a:t>),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lvl="1"/>
            <a:endParaRPr lang="en-US" sz="2400" dirty="0" smtClean="0"/>
          </a:p>
          <a:p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414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447800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+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 + light 		</a:t>
            </a:r>
            <a:r>
              <a:rPr lang="en-US" sz="3200" b="1" dirty="0" smtClean="0"/>
              <a:t>C</a:t>
            </a:r>
            <a:r>
              <a:rPr lang="en-US" sz="3200" b="1" baseline="-25000" dirty="0" smtClean="0"/>
              <a:t>6</a:t>
            </a:r>
            <a:r>
              <a:rPr lang="en-US" sz="3200" b="1" dirty="0" smtClean="0"/>
              <a:t>H</a:t>
            </a:r>
            <a:r>
              <a:rPr lang="en-US" sz="3200" b="1" baseline="-25000" dirty="0" smtClean="0"/>
              <a:t>12</a:t>
            </a:r>
            <a:r>
              <a:rPr lang="en-US" sz="3200" b="1" dirty="0" smtClean="0"/>
              <a:t>O</a:t>
            </a:r>
            <a:r>
              <a:rPr lang="en-US" sz="3200" b="1" baseline="-25000" dirty="0" smtClean="0"/>
              <a:t>6</a:t>
            </a:r>
            <a:r>
              <a:rPr lang="en-US" sz="3200" dirty="0" smtClean="0"/>
              <a:t> + 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5" name="Right Arrow 4"/>
          <p:cNvSpPr/>
          <p:nvPr/>
        </p:nvSpPr>
        <p:spPr>
          <a:xfrm>
            <a:off x="4267200" y="1676400"/>
            <a:ext cx="914400" cy="1524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2022395"/>
            <a:ext cx="33123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(inorganic molecules)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2022395"/>
            <a:ext cx="17059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(organic) 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48939" y="304800"/>
            <a:ext cx="78461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Overall Photosynthesis Reaction:</a:t>
            </a:r>
            <a:endParaRPr lang="en-US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86654" y="3505200"/>
            <a:ext cx="4865434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ctr">
              <a:buAutoNum type="romanUcPeriod"/>
            </a:pPr>
            <a:r>
              <a:rPr lang="en-US" sz="2800" b="1" dirty="0" smtClean="0">
                <a:solidFill>
                  <a:srgbClr val="009900"/>
                </a:solidFill>
              </a:rPr>
              <a:t>Light Dependent Reaction</a:t>
            </a:r>
          </a:p>
          <a:p>
            <a:pPr marL="800100" lvl="1" indent="-342900" algn="ctr">
              <a:buAutoNum type="alphaLcPeriod"/>
            </a:pPr>
            <a:r>
              <a:rPr lang="en-US" sz="2400" dirty="0" smtClean="0"/>
              <a:t>Products: Oxygen, NADPH and ATP</a:t>
            </a:r>
          </a:p>
          <a:p>
            <a:pPr marL="800100" lvl="1" indent="-342900" algn="ctr">
              <a:buAutoNum type="alphaLcPeriod"/>
            </a:pPr>
            <a:r>
              <a:rPr lang="en-US" sz="2400" dirty="0" smtClean="0"/>
              <a:t>Occurs in the </a:t>
            </a:r>
            <a:r>
              <a:rPr lang="en-US" sz="2400" dirty="0" err="1" smtClean="0"/>
              <a:t>thylakoid</a:t>
            </a:r>
            <a:r>
              <a:rPr lang="en-US" sz="2400" dirty="0" smtClean="0"/>
              <a:t> </a:t>
            </a:r>
          </a:p>
          <a:p>
            <a:pPr marL="800100" lvl="1" indent="-342900" algn="ctr"/>
            <a:endParaRPr lang="en-US" sz="2400" dirty="0" smtClean="0"/>
          </a:p>
          <a:p>
            <a:pPr marL="342900" indent="-342900" algn="ctr">
              <a:buAutoNum type="romanUcPeriod"/>
            </a:pPr>
            <a:r>
              <a:rPr lang="en-US" sz="2400" b="1" dirty="0" smtClean="0">
                <a:solidFill>
                  <a:srgbClr val="0000FF"/>
                </a:solidFill>
              </a:rPr>
              <a:t>Light Independent Reaction</a:t>
            </a:r>
          </a:p>
          <a:p>
            <a:pPr marL="800100" lvl="1" indent="-342900" algn="ctr">
              <a:buAutoNum type="alphaLcPeriod"/>
            </a:pPr>
            <a:r>
              <a:rPr lang="en-US" sz="2400" dirty="0" smtClean="0"/>
              <a:t>Products: carbohydrates</a:t>
            </a:r>
          </a:p>
          <a:p>
            <a:pPr marL="800100" lvl="1" indent="-342900" algn="ctr">
              <a:buAutoNum type="alphaLcPeriod"/>
            </a:pPr>
            <a:r>
              <a:rPr lang="en-US" sz="2400" dirty="0" smtClean="0"/>
              <a:t>Occurs in the </a:t>
            </a:r>
            <a:r>
              <a:rPr lang="en-US" sz="2400" dirty="0" err="1" smtClean="0"/>
              <a:t>stroma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1" name="Right Arrow 10"/>
          <p:cNvSpPr/>
          <p:nvPr/>
        </p:nvSpPr>
        <p:spPr>
          <a:xfrm>
            <a:off x="1600200" y="3657600"/>
            <a:ext cx="762000" cy="3810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100"/>
              <a:t>Figure 4.16b</a:t>
            </a:r>
          </a:p>
        </p:txBody>
      </p:sp>
      <p:pic>
        <p:nvPicPr>
          <p:cNvPr id="292867" name="Picture 3" descr="Figure 4"/>
          <p:cNvPicPr>
            <a:picLocks noChangeAspect="1" noChangeArrowheads="1"/>
          </p:cNvPicPr>
          <p:nvPr/>
        </p:nvPicPr>
        <p:blipFill>
          <a:blip r:embed="rId3" cstate="print"/>
          <a:srcRect l="8062"/>
          <a:stretch>
            <a:fillRect/>
          </a:stretch>
        </p:blipFill>
        <p:spPr bwMode="auto">
          <a:xfrm>
            <a:off x="381000" y="914400"/>
            <a:ext cx="8382000" cy="461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33400" y="5629870"/>
            <a:ext cx="800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/>
              <a:t>The chloroplast is the site of photosynthesis in plants.  Some organisms that have chlorophyll can also photosynthesize, even if they do not have chloroplasts. </a:t>
            </a:r>
            <a:endParaRPr lang="en-US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54888"/>
            <a:ext cx="87630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b="1" dirty="0" smtClean="0">
              <a:solidFill>
                <a:srgbClr val="009900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009900"/>
                </a:solidFill>
              </a:rPr>
              <a:t>Chlorophyll</a:t>
            </a:r>
            <a:endParaRPr lang="en-US" sz="4000" b="1" dirty="0" smtClean="0"/>
          </a:p>
          <a:p>
            <a:pPr algn="ctr"/>
            <a:r>
              <a:rPr lang="en-US" sz="4000" b="1" dirty="0" smtClean="0"/>
              <a:t>THE photosynthetic pigments in plants</a:t>
            </a:r>
          </a:p>
          <a:p>
            <a:pPr algn="ctr"/>
            <a:endParaRPr lang="en-US" sz="4000" b="1" i="1" dirty="0">
              <a:solidFill>
                <a:srgbClr val="009900"/>
              </a:solidFill>
            </a:endParaRPr>
          </a:p>
          <a:p>
            <a:pPr algn="ctr"/>
            <a:r>
              <a:rPr lang="en-US" sz="2000" b="1" i="1" dirty="0" smtClean="0">
                <a:solidFill>
                  <a:srgbClr val="009900"/>
                </a:solidFill>
              </a:rPr>
              <a:t>small, green pigments that are activated during the light dependent reaction</a:t>
            </a:r>
          </a:p>
          <a:p>
            <a:endParaRPr lang="en-US" sz="2000" dirty="0"/>
          </a:p>
          <a:p>
            <a:endParaRPr lang="en-US" sz="2000" b="1" dirty="0" smtClean="0"/>
          </a:p>
          <a:p>
            <a:r>
              <a:rPr lang="en-US" sz="4000" b="1" dirty="0" smtClean="0"/>
              <a:t>Part I</a:t>
            </a:r>
            <a:r>
              <a:rPr lang="en-US" sz="3000" b="1" dirty="0" smtClean="0"/>
              <a:t>: Visualizing photosynthetic pigments through chromatography </a:t>
            </a:r>
            <a:endParaRPr lang="en-US" sz="3000" b="1" dirty="0" smtClean="0"/>
          </a:p>
          <a:p>
            <a:endParaRPr lang="en-US" sz="2800" b="1" dirty="0" smtClean="0"/>
          </a:p>
          <a:p>
            <a:pPr algn="ctr"/>
            <a:r>
              <a:rPr lang="en-US" sz="2800" dirty="0" smtClean="0">
                <a:hlinkClick r:id="rId2"/>
              </a:rPr>
              <a:t>http</a:t>
            </a:r>
            <a:r>
              <a:rPr lang="en-US" sz="2800" dirty="0" smtClean="0">
                <a:hlinkClick r:id="rId2"/>
              </a:rPr>
              <a:t>://www.youtube.com/watch?v=u6jD0hJO-28&amp;feature=</a:t>
            </a:r>
            <a:r>
              <a:rPr lang="en-US" sz="2800" dirty="0" smtClean="0">
                <a:hlinkClick r:id="rId2"/>
              </a:rPr>
              <a:t>related</a:t>
            </a:r>
            <a:endParaRPr lang="en-US" sz="2800" dirty="0" smtClean="0"/>
          </a:p>
          <a:p>
            <a:endParaRPr lang="en-US" sz="1600" dirty="0" smtClean="0"/>
          </a:p>
          <a:p>
            <a:endParaRPr lang="en-US" sz="1600" dirty="0"/>
          </a:p>
          <a:p>
            <a:pPr algn="ctr"/>
            <a:r>
              <a:rPr lang="en-US" sz="2800" dirty="0">
                <a:hlinkClick r:id="rId3"/>
              </a:rPr>
              <a:t>http://</a:t>
            </a:r>
            <a:r>
              <a:rPr lang="en-US" sz="2800" dirty="0" err="1">
                <a:hlinkClick r:id="rId3"/>
              </a:rPr>
              <a:t>www.youtube.com</a:t>
            </a:r>
            <a:r>
              <a:rPr lang="en-US" sz="2800" dirty="0">
                <a:hlinkClick r:id="rId3"/>
              </a:rPr>
              <a:t>/</a:t>
            </a:r>
            <a:r>
              <a:rPr lang="en-US" sz="2800" dirty="0" err="1">
                <a:hlinkClick r:id="rId3"/>
              </a:rPr>
              <a:t>watch?v</a:t>
            </a:r>
            <a:r>
              <a:rPr lang="en-US" sz="2800" dirty="0">
                <a:hlinkClick r:id="rId3"/>
              </a:rPr>
              <a:t>=</a:t>
            </a:r>
            <a:r>
              <a:rPr lang="en-US" sz="2800" dirty="0" err="1">
                <a:hlinkClick r:id="rId3"/>
              </a:rPr>
              <a:t>THqmpLdUaBA</a:t>
            </a:r>
            <a:endParaRPr lang="en-US" sz="2800" dirty="0" smtClean="0"/>
          </a:p>
          <a:p>
            <a:endParaRPr lang="en-US" b="1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5715000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618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54888"/>
            <a:ext cx="8763000" cy="6247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9900"/>
                </a:solidFill>
              </a:rPr>
              <a:t>Chlorophyll</a:t>
            </a:r>
            <a:endParaRPr lang="en-US" sz="4000" b="1" dirty="0"/>
          </a:p>
          <a:p>
            <a:pPr algn="ctr"/>
            <a:r>
              <a:rPr lang="en-US" sz="4000" b="1" dirty="0"/>
              <a:t>THE photosynthetic pigments in </a:t>
            </a:r>
            <a:r>
              <a:rPr lang="en-US" sz="4000" b="1" dirty="0" smtClean="0"/>
              <a:t>plants</a:t>
            </a:r>
            <a:endParaRPr lang="en-US" sz="4000" b="1" i="1" dirty="0">
              <a:solidFill>
                <a:srgbClr val="009900"/>
              </a:solidFill>
            </a:endParaRPr>
          </a:p>
          <a:p>
            <a:pPr algn="ctr"/>
            <a:r>
              <a:rPr lang="en-US" sz="2000" b="1" i="1" dirty="0">
                <a:solidFill>
                  <a:srgbClr val="009900"/>
                </a:solidFill>
              </a:rPr>
              <a:t>small, green pigments that are activated during the light dependent reaction</a:t>
            </a:r>
          </a:p>
          <a:p>
            <a:pPr>
              <a:buFont typeface="Arial" pitchFamily="34" charset="0"/>
              <a:buChar char="•"/>
            </a:pPr>
            <a:endParaRPr lang="en-US" sz="3000" b="1" dirty="0" smtClean="0"/>
          </a:p>
          <a:p>
            <a:r>
              <a:rPr lang="en-US" sz="4000" b="1" dirty="0" smtClean="0"/>
              <a:t>Part II</a:t>
            </a:r>
            <a:r>
              <a:rPr lang="en-US" sz="3000" b="1" dirty="0" smtClean="0"/>
              <a:t>: Using a spectrophotometer to plot the absorption spectrum of chlorophyll</a:t>
            </a:r>
          </a:p>
          <a:p>
            <a:endParaRPr lang="en-US" sz="1000" dirty="0" smtClean="0"/>
          </a:p>
          <a:p>
            <a:r>
              <a:rPr lang="en-US" sz="2000" dirty="0" smtClean="0"/>
              <a:t>Light is a form of an </a:t>
            </a:r>
            <a:r>
              <a:rPr lang="en-US" sz="2000" b="1" u="sng" dirty="0" smtClean="0"/>
              <a:t>electromagnetic radiation</a:t>
            </a:r>
            <a:r>
              <a:rPr lang="en-US" sz="2000" dirty="0" smtClean="0"/>
              <a:t>.  This type of radiation (or energy) travels and scatters in space.  The energy of electromagnetic radiation is exhibited in two forms:</a:t>
            </a:r>
          </a:p>
          <a:p>
            <a:endParaRPr lang="en-US" sz="1000" dirty="0" smtClean="0"/>
          </a:p>
          <a:p>
            <a:r>
              <a:rPr lang="en-US" sz="2400" b="1" dirty="0" smtClean="0">
                <a:solidFill>
                  <a:srgbClr val="FF0000"/>
                </a:solidFill>
              </a:rPr>
              <a:t>Photon</a:t>
            </a:r>
            <a:r>
              <a:rPr lang="en-US" dirty="0" smtClean="0"/>
              <a:t>:</a:t>
            </a:r>
          </a:p>
          <a:p>
            <a:r>
              <a:rPr lang="en-US" dirty="0"/>
              <a:t> </a:t>
            </a:r>
            <a:r>
              <a:rPr lang="en-US" sz="2000" dirty="0" smtClean="0"/>
              <a:t>discrete </a:t>
            </a:r>
            <a:r>
              <a:rPr lang="en-US" sz="2000" dirty="0" smtClean="0"/>
              <a:t>bundle of energy or particles of </a:t>
            </a:r>
            <a:r>
              <a:rPr lang="en-US" sz="2000" dirty="0" smtClean="0"/>
              <a:t>energy</a:t>
            </a:r>
            <a:endParaRPr lang="en-US" sz="2000" dirty="0"/>
          </a:p>
          <a:p>
            <a:endParaRPr lang="en-US" sz="1000" dirty="0" smtClean="0"/>
          </a:p>
          <a:p>
            <a:r>
              <a:rPr lang="en-US" sz="2400" b="1" dirty="0" smtClean="0">
                <a:solidFill>
                  <a:srgbClr val="FF0000"/>
                </a:solidFill>
              </a:rPr>
              <a:t>Frequency</a:t>
            </a:r>
            <a:r>
              <a:rPr lang="en-US" sz="2400" b="1" dirty="0" smtClean="0">
                <a:solidFill>
                  <a:srgbClr val="FF0000"/>
                </a:solidFill>
              </a:rPr>
              <a:t>/Wavelength</a:t>
            </a:r>
            <a:r>
              <a:rPr lang="en-US" dirty="0" smtClean="0"/>
              <a:t>:</a:t>
            </a:r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5715000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4724400"/>
            <a:ext cx="2819400" cy="19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81000" y="5475982"/>
            <a:ext cx="548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When light travels, it travels in wavelengths that can be measured.  The unit used to measure the frequency of light is in nanometers (nm).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310</Words>
  <Application>Microsoft Macintosh PowerPoint</Application>
  <PresentationFormat>On-screen Show (4:3)</PresentationFormat>
  <Paragraphs>64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Figure 4.16b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Frances</dc:creator>
  <cp:lastModifiedBy>Melvin Smith II</cp:lastModifiedBy>
  <cp:revision>10</cp:revision>
  <dcterms:created xsi:type="dcterms:W3CDTF">2011-10-30T21:02:15Z</dcterms:created>
  <dcterms:modified xsi:type="dcterms:W3CDTF">2014-03-30T20:06:03Z</dcterms:modified>
</cp:coreProperties>
</file>