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83" r:id="rId3"/>
    <p:sldId id="268" r:id="rId4"/>
    <p:sldId id="267" r:id="rId5"/>
    <p:sldId id="269" r:id="rId6"/>
    <p:sldId id="270" r:id="rId7"/>
    <p:sldId id="257" r:id="rId8"/>
    <p:sldId id="258" r:id="rId9"/>
    <p:sldId id="272" r:id="rId10"/>
    <p:sldId id="259" r:id="rId11"/>
    <p:sldId id="260" r:id="rId12"/>
    <p:sldId id="273" r:id="rId13"/>
    <p:sldId id="261" r:id="rId14"/>
    <p:sldId id="262" r:id="rId15"/>
    <p:sldId id="274" r:id="rId16"/>
    <p:sldId id="263" r:id="rId17"/>
    <p:sldId id="264" r:id="rId18"/>
    <p:sldId id="275" r:id="rId19"/>
    <p:sldId id="265" r:id="rId20"/>
    <p:sldId id="266" r:id="rId21"/>
    <p:sldId id="277" r:id="rId22"/>
    <p:sldId id="279" r:id="rId23"/>
    <p:sldId id="278" r:id="rId24"/>
    <p:sldId id="271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DC"/>
    <a:srgbClr val="FF0080"/>
    <a:srgbClr val="FF6666"/>
    <a:srgbClr val="FFFF99"/>
    <a:srgbClr val="FFFF66"/>
    <a:srgbClr val="004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F703-B04B-423F-A880-0326DD82C21D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91B31-2EBE-4496-91DC-C6F5240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4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1B31-2EBE-4496-91DC-C6F52406AB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3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5D3AB-AFDB-4477-9187-F0A75112365D}" type="slidenum">
              <a:rPr lang="en-US"/>
              <a:pPr/>
              <a:t>6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785F7-1550-4362-9BE8-1344DE5578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A9E1C-8FA9-4825-97A3-EE6DAA6D86BF}" type="slidenum">
              <a:rPr lang="en-US"/>
              <a:pPr/>
              <a:t>22</a:t>
            </a:fld>
            <a:endParaRPr lang="en-US"/>
          </a:p>
        </p:txBody>
      </p:sp>
      <p:sp>
        <p:nvSpPr>
          <p:cNvPr id="289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9512-56C3-40EA-A6EB-6EAD8C7A074F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5C8D-3A3E-455C-B973-0C231FD54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AC53-7A87-4F36-8427-C3A48CFE7206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501B-CE2F-46D6-9D39-4C718BAE8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F4E8-AE8A-4665-8BEC-DA1CBAF67F63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1B1B-F37B-41D6-8646-315707101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D78F-8C4E-4316-A85C-1D7359FCD7FA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53BD-8385-4B97-8548-D26A03E6C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B74B-49FC-4C8C-AE11-B3FD09F8E9C8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25AE-F89A-4675-ADE5-42D5F36CD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BBD0-B8FD-4C53-BAD3-A321DB7B2A2A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AD41-2BB0-4C8A-9826-BD7731612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5340-524C-446D-82F8-223FEE599374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4B56-B8EB-43DC-BF89-A65F4E8E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DD46-DB1F-48C8-8BDE-0CD75EFF9C2E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8867-1D14-4562-9F33-AE2EC9CA1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B1C8-0900-4A05-8E3A-48414826A12F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ABAD-AA11-47E7-AA1D-AE11707CC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C63C-9495-40D0-AFC2-C3ECD159E440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E5D5-EF99-4008-B94D-05A308036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D403-C096-4078-96C9-523446466719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E657-A032-468F-8CEA-5E0457F3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F8C514-9D9E-4F6B-9CDD-BC617E210865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C24659-33B1-4C4F-9B3B-6B014DA9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slide" Target="slide7.xml"/><Relationship Id="rId5" Type="http://schemas.openxmlformats.org/officeDocument/2006/relationships/slide" Target="slide10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0.xml"/><Relationship Id="rId5" Type="http://schemas.openxmlformats.org/officeDocument/2006/relationships/slide" Target="slide13.xml"/><Relationship Id="rId6" Type="http://schemas.openxmlformats.org/officeDocument/2006/relationships/slide" Target="slide19.xml"/><Relationship Id="rId7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4" Type="http://schemas.openxmlformats.org/officeDocument/2006/relationships/slide" Target="slide7.xml"/><Relationship Id="rId5" Type="http://schemas.openxmlformats.org/officeDocument/2006/relationships/slide" Target="slide10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0.xml"/><Relationship Id="rId5" Type="http://schemas.openxmlformats.org/officeDocument/2006/relationships/slide" Target="slide13.xml"/><Relationship Id="rId6" Type="http://schemas.openxmlformats.org/officeDocument/2006/relationships/slide" Target="slide19.xml"/><Relationship Id="rId7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0.xml"/><Relationship Id="rId5" Type="http://schemas.openxmlformats.org/officeDocument/2006/relationships/slide" Target="slide13.xml"/><Relationship Id="rId6" Type="http://schemas.openxmlformats.org/officeDocument/2006/relationships/slide" Target="slide17.xml"/><Relationship Id="rId7" Type="http://schemas.openxmlformats.org/officeDocument/2006/relationships/slide" Target="slide19.xml"/><Relationship Id="rId8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0.xml"/><Relationship Id="rId5" Type="http://schemas.openxmlformats.org/officeDocument/2006/relationships/slide" Target="slide13.xml"/><Relationship Id="rId6" Type="http://schemas.openxmlformats.org/officeDocument/2006/relationships/slide" Target="slide19.xml"/><Relationship Id="rId7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0.xml"/><Relationship Id="rId5" Type="http://schemas.openxmlformats.org/officeDocument/2006/relationships/slide" Target="slide13.xml"/><Relationship Id="rId6" Type="http://schemas.openxmlformats.org/officeDocument/2006/relationships/slide" Target="slide16.xml"/><Relationship Id="rId7" Type="http://schemas.openxmlformats.org/officeDocument/2006/relationships/slide" Target="slide19.xml"/><Relationship Id="rId8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0.xml"/><Relationship Id="rId5" Type="http://schemas.openxmlformats.org/officeDocument/2006/relationships/slide" Target="slide13.xml"/><Relationship Id="rId6" Type="http://schemas.openxmlformats.org/officeDocument/2006/relationships/slide" Target="slide16.xml"/><Relationship Id="rId7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0.xml"/><Relationship Id="rId5" Type="http://schemas.openxmlformats.org/officeDocument/2006/relationships/slide" Target="slide13.xml"/><Relationship Id="rId6" Type="http://schemas.openxmlformats.org/officeDocument/2006/relationships/slide" Target="slide19.xml"/><Relationship Id="rId7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966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4900" b="1" dirty="0" smtClean="0">
                <a:solidFill>
                  <a:schemeClr val="bg1"/>
                </a:solidFill>
              </a:rPr>
              <a:t>What you are turning in NOW…</a:t>
            </a:r>
          </a:p>
          <a:p>
            <a:pPr>
              <a:spcBef>
                <a:spcPts val="0"/>
              </a:spcBef>
            </a:pPr>
            <a:r>
              <a:rPr lang="en-US" sz="5400" b="1" dirty="0">
                <a:solidFill>
                  <a:srgbClr val="FF0000"/>
                </a:solidFill>
              </a:rPr>
              <a:t>	</a:t>
            </a:r>
            <a:endParaRPr lang="en-US" sz="3300" b="1" dirty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FF0000"/>
                </a:solidFill>
              </a:rPr>
              <a:t>	</a:t>
            </a:r>
            <a:r>
              <a:rPr lang="en-US" sz="4100" b="1" dirty="0" smtClean="0">
                <a:solidFill>
                  <a:schemeClr val="bg1"/>
                </a:solidFill>
              </a:rPr>
              <a:t>Lab </a:t>
            </a:r>
            <a:r>
              <a:rPr lang="en-US" sz="4100" b="1" dirty="0">
                <a:solidFill>
                  <a:schemeClr val="bg1"/>
                </a:solidFill>
              </a:rPr>
              <a:t>#8: Photosynthesis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</a:rPr>
              <a:t>		</a:t>
            </a:r>
            <a:r>
              <a:rPr lang="en-US" sz="3300" b="1" dirty="0" smtClean="0">
                <a:solidFill>
                  <a:schemeClr val="bg1"/>
                </a:solidFill>
              </a:rPr>
              <a:t>Pre</a:t>
            </a:r>
            <a:r>
              <a:rPr lang="en-US" sz="3300" b="1" dirty="0">
                <a:solidFill>
                  <a:schemeClr val="bg1"/>
                </a:solidFill>
              </a:rPr>
              <a:t>-Lab exercise </a:t>
            </a:r>
            <a:r>
              <a:rPr lang="en-US" sz="3300" b="1" dirty="0" smtClean="0">
                <a:solidFill>
                  <a:schemeClr val="bg1"/>
                </a:solidFill>
              </a:rPr>
              <a:t>accuracy </a:t>
            </a:r>
            <a:r>
              <a:rPr lang="en-US" sz="3300" b="1" dirty="0">
                <a:solidFill>
                  <a:schemeClr val="bg1"/>
                </a:solidFill>
              </a:rPr>
              <a:t>(131 </a:t>
            </a:r>
            <a:r>
              <a:rPr lang="en-US" sz="3300" b="1" dirty="0" smtClean="0">
                <a:solidFill>
                  <a:schemeClr val="bg1"/>
                </a:solidFill>
              </a:rPr>
              <a:t>- 133)</a:t>
            </a:r>
          </a:p>
          <a:p>
            <a:pPr algn="l"/>
            <a:r>
              <a:rPr lang="en-US" sz="3300" b="1" dirty="0">
                <a:solidFill>
                  <a:schemeClr val="bg1"/>
                </a:solidFill>
              </a:rPr>
              <a:t>	</a:t>
            </a:r>
            <a:r>
              <a:rPr lang="en-US" sz="3300" b="1" dirty="0" smtClean="0">
                <a:solidFill>
                  <a:schemeClr val="bg1"/>
                </a:solidFill>
              </a:rPr>
              <a:t>	Lab Questions (134 - 136)</a:t>
            </a:r>
          </a:p>
          <a:p>
            <a:pPr algn="l">
              <a:spcBef>
                <a:spcPts val="0"/>
              </a:spcBef>
            </a:pP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3300" b="1" dirty="0">
                <a:solidFill>
                  <a:srgbClr val="FF0000"/>
                </a:solidFill>
              </a:rPr>
              <a:t>	</a:t>
            </a:r>
            <a:r>
              <a:rPr lang="en-US" sz="4100" b="1" dirty="0" smtClean="0">
                <a:solidFill>
                  <a:srgbClr val="FF0000"/>
                </a:solidFill>
              </a:rPr>
              <a:t>Lab </a:t>
            </a:r>
            <a:r>
              <a:rPr lang="en-US" sz="4100" b="1" dirty="0">
                <a:solidFill>
                  <a:srgbClr val="FF0000"/>
                </a:solidFill>
              </a:rPr>
              <a:t>#9: The Cell </a:t>
            </a:r>
            <a:r>
              <a:rPr lang="en-US" sz="4100" b="1" dirty="0" smtClean="0">
                <a:solidFill>
                  <a:srgbClr val="FF0000"/>
                </a:solidFill>
              </a:rPr>
              <a:t>Cycle </a:t>
            </a:r>
            <a:r>
              <a:rPr lang="en-US" sz="4100" b="1" dirty="0" smtClean="0">
                <a:solidFill>
                  <a:srgbClr val="FF0080"/>
                </a:solidFill>
              </a:rPr>
              <a:t>{to look over}</a:t>
            </a:r>
            <a:endParaRPr lang="en-US" sz="4100" b="1" dirty="0">
              <a:solidFill>
                <a:srgbClr val="FF008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100" b="1" dirty="0">
                <a:solidFill>
                  <a:srgbClr val="FF0000"/>
                </a:solidFill>
              </a:rPr>
              <a:t> </a:t>
            </a:r>
            <a:r>
              <a:rPr lang="en-US" sz="4100" b="1" dirty="0" smtClean="0">
                <a:solidFill>
                  <a:srgbClr val="FF0000"/>
                </a:solidFill>
              </a:rPr>
              <a:t>	        </a:t>
            </a:r>
            <a:r>
              <a:rPr lang="en-US" sz="3300" b="1" dirty="0" smtClean="0">
                <a:solidFill>
                  <a:srgbClr val="FF0000"/>
                </a:solidFill>
              </a:rPr>
              <a:t>Pre</a:t>
            </a:r>
            <a:r>
              <a:rPr lang="en-US" sz="3300" b="1" dirty="0">
                <a:solidFill>
                  <a:srgbClr val="FF0000"/>
                </a:solidFill>
              </a:rPr>
              <a:t>-Lab exercise for completion </a:t>
            </a:r>
          </a:p>
          <a:p>
            <a:pPr algn="l">
              <a:spcBef>
                <a:spcPts val="0"/>
              </a:spcBef>
            </a:pPr>
            <a:r>
              <a:rPr lang="en-US" sz="3300" b="1" dirty="0" smtClean="0">
                <a:solidFill>
                  <a:srgbClr val="FF0000"/>
                </a:solidFill>
              </a:rPr>
              <a:t>		(</a:t>
            </a:r>
            <a:r>
              <a:rPr lang="en-US" sz="3300" b="1" dirty="0">
                <a:solidFill>
                  <a:srgbClr val="FF0000"/>
                </a:solidFill>
              </a:rPr>
              <a:t>145 &amp;146)</a:t>
            </a:r>
          </a:p>
          <a:p>
            <a:pPr marL="0" lvl="2"/>
            <a:endParaRPr lang="en-US" sz="2100" b="1" dirty="0" smtClean="0">
              <a:solidFill>
                <a:srgbClr val="FF0000"/>
              </a:solidFill>
            </a:endParaRPr>
          </a:p>
          <a:p>
            <a:pPr marL="0" lvl="2"/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4089400"/>
            <a:ext cx="1066800" cy="25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hlinkClick r:id="" action="ppaction://noaction"/>
              </a:rPr>
              <a:t>I</a:t>
            </a:r>
            <a:r>
              <a:rPr lang="en-US" sz="1050" b="1" dirty="0">
                <a:latin typeface="+mn-lt"/>
                <a:hlinkClick r:id="" action="ppaction://noaction"/>
              </a:rPr>
              <a:t>NTERPHASE</a:t>
            </a:r>
            <a:endParaRPr lang="en-US" sz="105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3581400"/>
            <a:ext cx="5334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190625"/>
            <a:ext cx="61817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9000" y="4414838"/>
            <a:ext cx="1676400" cy="46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hlinkClick r:id="rId3" action="ppaction://hlinksldjump"/>
              </a:rPr>
              <a:t>Description?</a:t>
            </a:r>
            <a:endParaRPr lang="en-US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40386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hlinkClick r:id="rId4" action="ppaction://hlinksldjump"/>
              </a:rPr>
              <a:t>I</a:t>
            </a:r>
            <a:r>
              <a:rPr lang="en-US" sz="1050" b="1" dirty="0">
                <a:latin typeface="+mn-lt"/>
                <a:hlinkClick r:id="rId4" action="ppaction://hlinksldjump"/>
              </a:rPr>
              <a:t>NTERPHASE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4343400"/>
            <a:ext cx="1066800" cy="25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5" action="ppaction://hlinksldjump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45720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6" action="ppaction://hlinksldjump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6629400" y="52578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7" action="ppaction://hlinksldjump"/>
              </a:rPr>
              <a:t>TELOPHASE</a:t>
            </a:r>
            <a:endParaRPr lang="en-US" sz="1050" b="1" dirty="0">
              <a:latin typeface="+mn-lt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6629400" y="49117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8" action="ppaction://hlinksldjump"/>
              </a:rPr>
              <a:t>ANAPHASE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3581400"/>
            <a:ext cx="5334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219200"/>
            <a:ext cx="61245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77000" y="40735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hlinkClick r:id="rId3" action="ppaction://hlinksldjump"/>
              </a:rPr>
              <a:t>I</a:t>
            </a:r>
            <a:r>
              <a:rPr lang="en-US" sz="1050" b="1" dirty="0">
                <a:latin typeface="+mn-lt"/>
                <a:hlinkClick r:id="rId3" action="ppaction://hlinksldjump"/>
              </a:rPr>
              <a:t>NTERPHASE</a:t>
            </a:r>
            <a:endParaRPr lang="en-US" sz="105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394200"/>
            <a:ext cx="1066800" cy="25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4" action="ppaction://hlinksldjump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46482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5" action="ppaction://hlinksldjump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6477000" y="52927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6" action="ppaction://hlinksldjump"/>
              </a:rPr>
              <a:t>TELOPHASE</a:t>
            </a:r>
            <a:endParaRPr lang="en-US" sz="1050" b="1" dirty="0">
              <a:latin typeface="+mn-lt"/>
            </a:endParaRPr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6477000" y="49879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7" action="ppaction://hlinksldjump"/>
              </a:rPr>
              <a:t>ANAPHASE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7_mitosis-early_pro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3657600" cy="2743200"/>
          </a:xfrm>
          <a:prstGeom prst="rect">
            <a:avLst/>
          </a:prstGeom>
        </p:spPr>
      </p:pic>
      <p:pic>
        <p:nvPicPr>
          <p:cNvPr id="3" name="Picture 2" descr="538_mitosis-early_pro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28650"/>
            <a:ext cx="4140200" cy="3105150"/>
          </a:xfrm>
          <a:prstGeom prst="rect">
            <a:avLst/>
          </a:prstGeom>
        </p:spPr>
      </p:pic>
      <p:pic>
        <p:nvPicPr>
          <p:cNvPr id="4" name="Picture 3" descr="540_mitosis-interphase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429000"/>
            <a:ext cx="4196907" cy="3147680"/>
          </a:xfrm>
          <a:prstGeom prst="rect">
            <a:avLst/>
          </a:prstGeom>
        </p:spPr>
      </p:pic>
      <p:pic>
        <p:nvPicPr>
          <p:cNvPr id="5" name="Picture 4" descr="539_mitosis-interphase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714750"/>
            <a:ext cx="3683000" cy="2762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334780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Plant Cell </a:t>
            </a:r>
            <a:r>
              <a:rPr lang="en-US" sz="2800" dirty="0" err="1" smtClean="0"/>
              <a:t>Interphase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6334780"/>
            <a:ext cx="380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Animal Cell </a:t>
            </a:r>
            <a:r>
              <a:rPr lang="en-US" sz="2800" dirty="0" err="1" smtClean="0"/>
              <a:t>Interphase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6258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Plant Cell Prophase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62580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Animal Cell Prophase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65605" y="2971800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Chromatin is thicker.</a:t>
            </a:r>
          </a:p>
          <a:p>
            <a:pPr algn="ctr"/>
            <a:r>
              <a:rPr lang="en-US" sz="2400" b="1" i="1" dirty="0" smtClean="0"/>
              <a:t>Nuclear envelope starts to disintegrate. </a:t>
            </a:r>
            <a:endParaRPr lang="en-US" sz="2400" b="1" i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819400" y="2286000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81600" y="2209800"/>
            <a:ext cx="1143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438400" y="3886200"/>
            <a:ext cx="1371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57800" y="3810000"/>
            <a:ext cx="16002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10400" y="3581400"/>
            <a:ext cx="5334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85863"/>
            <a:ext cx="6248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5200" y="4419600"/>
            <a:ext cx="1600200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hlinkClick r:id="rId3" action="ppaction://hlinksldjump"/>
              </a:rPr>
              <a:t>Description?</a:t>
            </a:r>
            <a:endParaRPr lang="en-US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39624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hlinkClick r:id="rId4" action="ppaction://hlinksldjump"/>
              </a:rPr>
              <a:t>I</a:t>
            </a:r>
            <a:r>
              <a:rPr lang="en-US" sz="1050" b="1" dirty="0">
                <a:latin typeface="+mn-lt"/>
                <a:hlinkClick r:id="rId4" action="ppaction://hlinksldjump"/>
              </a:rPr>
              <a:t>NTERPHASE</a:t>
            </a:r>
            <a:endParaRPr lang="en-US" sz="105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2672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5" action="ppaction://hlinksldjump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5720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6" action="ppaction://hlinksldjump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6553200" y="52165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7" action="ppaction://hlinksldjump"/>
              </a:rPr>
              <a:t>TELOPHASE</a:t>
            </a:r>
            <a:endParaRPr lang="en-US" sz="1050" b="1" dirty="0">
              <a:latin typeface="+mn-lt"/>
            </a:endParaRP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6553200" y="48768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ANAPHASE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1152525"/>
            <a:ext cx="61531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3581400"/>
            <a:ext cx="5334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629400" y="39973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hlinkClick r:id="" action="ppaction://noaction"/>
              </a:rPr>
              <a:t>I</a:t>
            </a:r>
            <a:r>
              <a:rPr lang="en-US" sz="1050" b="1" dirty="0">
                <a:latin typeface="+mn-lt"/>
                <a:hlinkClick r:id="" action="ppaction://noaction"/>
              </a:rPr>
              <a:t>NTERPHASE</a:t>
            </a:r>
            <a:endParaRPr lang="en-US" sz="1050" b="1" dirty="0">
              <a:latin typeface="+mn-lt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29400" y="43434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46482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5" action="ppaction://hlinksldjump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6629400" y="52927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6" action="ppaction://hlinksldjump"/>
              </a:rPr>
              <a:t>TELOPHASE</a:t>
            </a:r>
            <a:endParaRPr lang="en-US" sz="1050" b="1" dirty="0">
              <a:latin typeface="+mn-lt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6629400" y="49879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7" action="ppaction://hlinksldjump"/>
              </a:rPr>
              <a:t>ANAPHASE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6_mitosis-metaphase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200" y="1295400"/>
            <a:ext cx="5384800" cy="4038600"/>
          </a:xfrm>
          <a:prstGeom prst="rect">
            <a:avLst/>
          </a:prstGeom>
        </p:spPr>
      </p:pic>
      <p:pic>
        <p:nvPicPr>
          <p:cNvPr id="3" name="Picture 2" descr="545_mitosis-metaphase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3959200" cy="296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Plant Cell Metaphase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09600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Animal Cell Metaphase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24516" y="5791200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“Meta” = middle</a:t>
            </a:r>
            <a:endParaRPr lang="en-US" sz="28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166813"/>
            <a:ext cx="6229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3581400"/>
            <a:ext cx="5334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3921125"/>
            <a:ext cx="1143000" cy="338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hlinkClick r:id="rId3" action="ppaction://hlinksldjump"/>
              </a:rPr>
              <a:t>INTERPHASE</a:t>
            </a:r>
            <a:endParaRPr lang="en-US" sz="10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2672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4" action="ppaction://hlinksldjump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6553200" y="45720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4343400"/>
            <a:ext cx="1600200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hlinkClick r:id="rId6" action="ppaction://hlinksldjump"/>
              </a:rPr>
              <a:t>Description?</a:t>
            </a:r>
            <a:endParaRPr lang="en-US" b="1" dirty="0">
              <a:latin typeface="+mn-lt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6553200" y="52165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7" action="ppaction://hlinksldjump"/>
              </a:rPr>
              <a:t>TELOPHASE</a:t>
            </a:r>
            <a:endParaRPr lang="en-US" sz="1050" b="1" dirty="0">
              <a:latin typeface="+mn-lt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6553200" y="48768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8" action="ppaction://hlinksldjump"/>
              </a:rPr>
              <a:t>ANAPHASE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85863"/>
            <a:ext cx="6076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3581400"/>
            <a:ext cx="5334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553200" y="3921125"/>
            <a:ext cx="1143000" cy="338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hlinkClick r:id="" action="ppaction://noaction"/>
              </a:rPr>
              <a:t>INTERPHASE</a:t>
            </a:r>
            <a:endParaRPr lang="en-US" sz="1000" b="1" dirty="0">
              <a:latin typeface="+mn-lt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553200" y="42672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6553200" y="45720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6553200" y="52165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6" action="ppaction://hlinksldjump"/>
              </a:rPr>
              <a:t>TELOPHASE</a:t>
            </a:r>
            <a:endParaRPr lang="en-US" sz="1050" b="1" dirty="0">
              <a:latin typeface="+mn-lt"/>
            </a:endParaRPr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6553200" y="48768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ANAPHASE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5_mitosis-anaphase-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03200"/>
            <a:ext cx="4371200" cy="3278400"/>
          </a:xfrm>
          <a:prstGeom prst="rect">
            <a:avLst/>
          </a:prstGeom>
        </p:spPr>
      </p:pic>
      <p:pic>
        <p:nvPicPr>
          <p:cNvPr id="3" name="Picture 2" descr="536_mitosis-anaphase-w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827000"/>
            <a:ext cx="4371200" cy="327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065000"/>
            <a:ext cx="3423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Plant Cell Anaphase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065000"/>
            <a:ext cx="3704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Animal Cell Anaphase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72" y="5562600"/>
            <a:ext cx="4876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“Ana” = upward</a:t>
            </a:r>
          </a:p>
          <a:p>
            <a:pPr algn="ctr"/>
            <a:r>
              <a:rPr lang="en-US" sz="2400" i="1" dirty="0" smtClean="0"/>
              <a:t>Anaphase during mitosis is lateral.</a:t>
            </a:r>
          </a:p>
          <a:p>
            <a:pPr algn="ctr"/>
            <a:endParaRPr lang="en-US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209675"/>
            <a:ext cx="62103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3581400"/>
            <a:ext cx="5334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3921125"/>
            <a:ext cx="1143000" cy="338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hlinkClick r:id="rId3" action="ppaction://hlinksldjump"/>
              </a:rPr>
              <a:t>INTERPHASE</a:t>
            </a:r>
            <a:endParaRPr lang="en-US" sz="1000" b="1" dirty="0">
              <a:latin typeface="+mn-lt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553200" y="42672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5720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5" action="ppaction://hlinksldjump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6553200" y="48768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6" action="ppaction://hlinksldjump"/>
              </a:rPr>
              <a:t>ANAPHASE</a:t>
            </a:r>
            <a:endParaRPr lang="en-US" sz="1050" b="1" dirty="0">
              <a:latin typeface="+mn-lt"/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6553200" y="52165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TELOPHASE</a:t>
            </a:r>
            <a:endParaRPr lang="en-US" sz="105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4414838"/>
            <a:ext cx="1600200" cy="46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hlinkClick r:id="rId8" action="ppaction://hlinksldjump"/>
              </a:rPr>
              <a:t>Description?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Due </a:t>
            </a:r>
            <a:r>
              <a:rPr lang="en-US" b="1" dirty="0" smtClean="0">
                <a:solidFill>
                  <a:schemeClr val="bg1"/>
                </a:solidFill>
              </a:rPr>
              <a:t>next class!</a:t>
            </a:r>
            <a:r>
              <a:rPr lang="en-US" b="1" dirty="0" smtClean="0">
                <a:solidFill>
                  <a:schemeClr val="bg1"/>
                </a:solidFill>
              </a:rPr>
              <a:t>!!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447800"/>
            <a:ext cx="91440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</a:rPr>
              <a:t>Lab #9: </a:t>
            </a:r>
            <a:r>
              <a:rPr lang="en-US" sz="4000" b="1" dirty="0">
                <a:solidFill>
                  <a:srgbClr val="FF0000"/>
                </a:solidFill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Cell Cycle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Pre</a:t>
            </a:r>
            <a:r>
              <a:rPr lang="en-US" b="1" dirty="0">
                <a:solidFill>
                  <a:srgbClr val="FF0000"/>
                </a:solidFill>
              </a:rPr>
              <a:t>-Lab exercise for </a:t>
            </a:r>
            <a:r>
              <a:rPr lang="en-US" b="1" dirty="0" smtClean="0">
                <a:solidFill>
                  <a:srgbClr val="FF0000"/>
                </a:solidFill>
              </a:rPr>
              <a:t>accuracy (</a:t>
            </a:r>
            <a:r>
              <a:rPr lang="en-US" b="1" dirty="0" smtClean="0">
                <a:solidFill>
                  <a:srgbClr val="FF0000"/>
                </a:solidFill>
              </a:rPr>
              <a:t>131 </a:t>
            </a:r>
            <a:r>
              <a:rPr lang="en-US" b="1" dirty="0" smtClean="0">
                <a:solidFill>
                  <a:srgbClr val="FF0000"/>
                </a:solidFill>
              </a:rPr>
              <a:t>&amp; </a:t>
            </a:r>
            <a:r>
              <a:rPr lang="en-US" b="1" dirty="0" smtClean="0">
                <a:solidFill>
                  <a:srgbClr val="FF0000"/>
                </a:solidFill>
              </a:rPr>
              <a:t>132)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	Lab </a:t>
            </a:r>
            <a:r>
              <a:rPr lang="en-US" b="1" dirty="0" smtClean="0">
                <a:solidFill>
                  <a:srgbClr val="FF0000"/>
                </a:solidFill>
              </a:rPr>
              <a:t>Questions (</a:t>
            </a:r>
            <a:r>
              <a:rPr lang="en-US" b="1" dirty="0" smtClean="0">
                <a:solidFill>
                  <a:srgbClr val="FF0000"/>
                </a:solidFill>
              </a:rPr>
              <a:t>133)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Lab #10: </a:t>
            </a:r>
            <a:r>
              <a:rPr lang="en-US" sz="4000" b="1" dirty="0" smtClean="0">
                <a:solidFill>
                  <a:srgbClr val="FF0000"/>
                </a:solidFill>
              </a:rPr>
              <a:t>Genetics</a:t>
            </a:r>
            <a:r>
              <a:rPr lang="en-US" sz="4400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Pre</a:t>
            </a:r>
            <a:r>
              <a:rPr lang="en-US" b="1" dirty="0">
                <a:solidFill>
                  <a:srgbClr val="FF0000"/>
                </a:solidFill>
              </a:rPr>
              <a:t>-Lab exercise for accuracy (</a:t>
            </a:r>
            <a:r>
              <a:rPr lang="en-US" b="1" dirty="0" smtClean="0">
                <a:solidFill>
                  <a:srgbClr val="FF0000"/>
                </a:solidFill>
              </a:rPr>
              <a:t>140 </a:t>
            </a:r>
            <a:r>
              <a:rPr lang="en-US" b="1" dirty="0">
                <a:solidFill>
                  <a:srgbClr val="FF0000"/>
                </a:solidFill>
              </a:rPr>
              <a:t>&amp; </a:t>
            </a:r>
            <a:r>
              <a:rPr lang="en-US" b="1" dirty="0" smtClean="0">
                <a:solidFill>
                  <a:srgbClr val="FF0000"/>
                </a:solidFill>
              </a:rPr>
              <a:t>144)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90625"/>
            <a:ext cx="60769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3581400"/>
            <a:ext cx="5334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3921125"/>
            <a:ext cx="1143000" cy="338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hlinkClick r:id="rId3" action="ppaction://hlinksldjump"/>
              </a:rPr>
              <a:t>INTERPHASE</a:t>
            </a:r>
            <a:endParaRPr lang="en-US" sz="1000" b="1" dirty="0">
              <a:latin typeface="+mn-lt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553200" y="42672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5720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5" action="ppaction://hlinksldjump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6553200" y="48768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ANAPHASE</a:t>
            </a:r>
            <a:endParaRPr lang="en-US" sz="1050" b="1" dirty="0">
              <a:latin typeface="+mn-lt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6553200" y="52165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7" action="ppaction://hlinksldjump"/>
              </a:rPr>
              <a:t>TELOPHASE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8_mitosis-telophase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267200" cy="3200400"/>
          </a:xfrm>
          <a:prstGeom prst="rect">
            <a:avLst/>
          </a:prstGeom>
        </p:spPr>
      </p:pic>
      <p:pic>
        <p:nvPicPr>
          <p:cNvPr id="3" name="Picture 2" descr="547_mitosis-telophase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752600"/>
            <a:ext cx="41656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3458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Plant Cell </a:t>
            </a:r>
            <a:r>
              <a:rPr lang="en-US" sz="2800" dirty="0" err="1" smtClean="0"/>
              <a:t>Telophase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71884" y="762000"/>
            <a:ext cx="3738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Animal Cell </a:t>
            </a:r>
            <a:r>
              <a:rPr lang="en-US" sz="2800" dirty="0" err="1" smtClean="0"/>
              <a:t>Telophase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24516" y="5791200"/>
            <a:ext cx="2102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“</a:t>
            </a:r>
            <a:r>
              <a:rPr lang="en-US" sz="2800" i="1" dirty="0" err="1" smtClean="0"/>
              <a:t>Telo</a:t>
            </a:r>
            <a:r>
              <a:rPr lang="en-US" sz="2800" i="1" dirty="0" smtClean="0"/>
              <a:t>” = end</a:t>
            </a:r>
            <a:endParaRPr lang="en-US" sz="28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3" name="Picture 3" descr="Figure 9"/>
          <p:cNvPicPr>
            <a:picLocks noChangeAspect="1" noChangeArrowheads="1"/>
          </p:cNvPicPr>
          <p:nvPr/>
        </p:nvPicPr>
        <p:blipFill>
          <a:blip r:embed="rId3" cstate="print"/>
          <a:srcRect r="28041" b="31083"/>
          <a:stretch>
            <a:fillRect/>
          </a:stretch>
        </p:blipFill>
        <p:spPr bwMode="auto">
          <a:xfrm>
            <a:off x="4254503" y="1219200"/>
            <a:ext cx="45084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670441"/>
            <a:ext cx="3733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Cytokinesis</a:t>
            </a:r>
            <a:endParaRPr lang="en-US" sz="4800" b="1" dirty="0" smtClean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Last stage of the cell cycle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Physical division of the cell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“</a:t>
            </a:r>
            <a:r>
              <a:rPr lang="en-US" sz="2000" dirty="0" err="1" smtClean="0"/>
              <a:t>Cyto</a:t>
            </a:r>
            <a:r>
              <a:rPr lang="en-US" sz="2000" dirty="0" smtClean="0"/>
              <a:t>” = cell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“Kinesis” = division</a:t>
            </a:r>
          </a:p>
          <a:p>
            <a:pPr algn="ctr">
              <a:buFont typeface="Arial" pitchFamily="34" charset="0"/>
              <a:buChar char="•"/>
            </a:pPr>
            <a:endParaRPr lang="en-US" sz="2000" dirty="0"/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/>
              <a:t> Division of the cytoplasm:  organelles, cytoskeleton </a:t>
            </a:r>
          </a:p>
          <a:p>
            <a:pPr algn="ctr">
              <a:buFont typeface="Arial" pitchFamily="34" charset="0"/>
              <a:buChar char="•"/>
            </a:pPr>
            <a:endParaRPr lang="en-US" sz="2000" dirty="0"/>
          </a:p>
          <a:p>
            <a:pPr algn="ctr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Mitosis = division of the chromosomes!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250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Plants and animals cells undergo </a:t>
            </a:r>
            <a:r>
              <a:rPr lang="en-US" i="1" dirty="0" err="1" smtClean="0"/>
              <a:t>cytokinesis</a:t>
            </a:r>
            <a:r>
              <a:rPr lang="en-US" i="1" dirty="0" smtClean="0"/>
              <a:t> differently.  Although both types of cells undergo similar mitosis steps, they differ in how the cells physically divide.</a:t>
            </a:r>
            <a:endParaRPr lang="en-US" i="1" dirty="0"/>
          </a:p>
        </p:txBody>
      </p:sp>
      <p:sp>
        <p:nvSpPr>
          <p:cNvPr id="8" name="Right Arrow 7"/>
          <p:cNvSpPr/>
          <p:nvPr/>
        </p:nvSpPr>
        <p:spPr>
          <a:xfrm>
            <a:off x="3657600" y="3886200"/>
            <a:ext cx="10668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8_mitosis-telophase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267200" cy="3200400"/>
          </a:xfrm>
          <a:prstGeom prst="rect">
            <a:avLst/>
          </a:prstGeom>
        </p:spPr>
      </p:pic>
      <p:pic>
        <p:nvPicPr>
          <p:cNvPr id="3" name="Picture 2" descr="547_mitosis-telophase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752600"/>
            <a:ext cx="41656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857" y="990600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Animal Cell Cleavage Furrow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48032" y="990600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Plant Cell Plate Formation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 rot="14012121">
            <a:off x="6504666" y="4619431"/>
            <a:ext cx="1219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287247">
            <a:off x="1539760" y="4321397"/>
            <a:ext cx="1219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43741">
            <a:off x="5352763" y="2048552"/>
            <a:ext cx="1219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Part I: Preparation and observation of onion  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root tip cells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Look for the different stages of mitosis in your onion root cells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Draw these stages as you view them under the microscope </a:t>
            </a:r>
            <a:endParaRPr lang="en-US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914400" y="3581400"/>
            <a:ext cx="1981200" cy="2743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3581400" y="3581400"/>
            <a:ext cx="1981200" cy="2743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974834" y="4572000"/>
            <a:ext cx="1844566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 M </a:t>
            </a:r>
            <a:r>
              <a:rPr lang="en-US" sz="3200" dirty="0" err="1" smtClean="0"/>
              <a:t>HCl</a:t>
            </a:r>
            <a:endParaRPr lang="en-US" sz="3200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3641834" y="4572000"/>
            <a:ext cx="1844566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Carnoy</a:t>
            </a:r>
            <a:r>
              <a:rPr lang="en-US" sz="3200" dirty="0" smtClean="0"/>
              <a:t> Fluid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791200" y="5715000"/>
            <a:ext cx="3276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>
            <a:off x="381000" y="3124200"/>
            <a:ext cx="1524000" cy="106680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209800" y="3124200"/>
            <a:ext cx="2209800" cy="106680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600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Add onion tips 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for 5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mins</a:t>
            </a:r>
            <a:r>
              <a:rPr lang="en-US" sz="1400" b="1" i="1" dirty="0" smtClean="0">
                <a:solidFill>
                  <a:srgbClr val="FF0000"/>
                </a:solidFill>
              </a:rPr>
              <a:t> in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HCl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590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Transfer onion root tips to </a:t>
            </a:r>
            <a:r>
              <a:rPr lang="en-US" sz="1400" b="1" i="1" dirty="0" err="1" smtClean="0">
                <a:solidFill>
                  <a:schemeClr val="accent6">
                    <a:lumMod val="75000"/>
                  </a:schemeClr>
                </a:solidFill>
              </a:rPr>
              <a:t>carnoy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 solution for 4 </a:t>
            </a:r>
            <a:r>
              <a:rPr lang="en-US" sz="1400" b="1" i="1" dirty="0" err="1" smtClean="0">
                <a:solidFill>
                  <a:schemeClr val="accent6">
                    <a:lumMod val="75000"/>
                  </a:schemeClr>
                </a:solidFill>
              </a:rPr>
              <a:t>mins</a:t>
            </a:r>
            <a:endParaRPr lang="en-US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5029200" y="3124200"/>
            <a:ext cx="2743200" cy="1066800"/>
          </a:xfrm>
          <a:prstGeom prst="curvedDown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442936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Transfer tips on slide and add a drop of </a:t>
            </a:r>
            <a:r>
              <a:rPr lang="en-US" sz="1400" i="1" dirty="0" err="1" smtClean="0"/>
              <a:t>Toluidine</a:t>
            </a:r>
            <a:r>
              <a:rPr lang="en-US" sz="1400" i="1" dirty="0" smtClean="0"/>
              <a:t> blue.  Blot excess dye with </a:t>
            </a:r>
            <a:r>
              <a:rPr lang="en-US" sz="1400" i="1" dirty="0" err="1" smtClean="0"/>
              <a:t>kimwipe</a:t>
            </a:r>
            <a:r>
              <a:rPr lang="en-US" sz="1400" i="1" dirty="0" smtClean="0"/>
              <a:t>.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59537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Add a drop of water, cover and view under microscope.</a:t>
            </a:r>
            <a:endParaRPr lang="en-US" sz="1400" i="1" dirty="0"/>
          </a:p>
        </p:txBody>
      </p:sp>
      <p:sp>
        <p:nvSpPr>
          <p:cNvPr id="15" name="Teardrop 14"/>
          <p:cNvSpPr/>
          <p:nvPr/>
        </p:nvSpPr>
        <p:spPr>
          <a:xfrm>
            <a:off x="7086600" y="5029200"/>
            <a:ext cx="609600" cy="457200"/>
          </a:xfrm>
          <a:prstGeom prst="teardrop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4343400"/>
            <a:ext cx="1066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9871"/>
            <a:ext cx="8686800" cy="54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Part II: Cytokinesis in Animal Cells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Observe a prepared slide of whitefish blastula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Draw what you see from your observation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algn="ctr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BE SURE to be able to compare and contrast the plant and animal cells!!! 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 algn="ctr"/>
            <a:r>
              <a:rPr lang="en-US" sz="3200" b="1" dirty="0" smtClean="0"/>
              <a:t>Part III: Bacteria Genetics (for next week!)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dirty="0" smtClean="0"/>
              <a:t>Inoculate </a:t>
            </a:r>
            <a:r>
              <a:rPr lang="en-US" i="1" dirty="0" smtClean="0"/>
              <a:t>E. coli </a:t>
            </a:r>
            <a:r>
              <a:rPr lang="en-US" dirty="0" smtClean="0"/>
              <a:t>bacteria on agar plates.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Take two plates from where Mr. Smith tells you they are stored: </a:t>
            </a:r>
          </a:p>
          <a:p>
            <a:r>
              <a:rPr lang="en-US" dirty="0"/>
              <a:t>	</a:t>
            </a:r>
            <a:r>
              <a:rPr lang="en-US" b="1" dirty="0" smtClean="0"/>
              <a:t>regular LB plate </a:t>
            </a:r>
            <a:r>
              <a:rPr lang="en-US" dirty="0" smtClean="0"/>
              <a:t>and </a:t>
            </a:r>
          </a:p>
          <a:p>
            <a:r>
              <a:rPr lang="en-US" dirty="0"/>
              <a:t>	</a:t>
            </a:r>
            <a:r>
              <a:rPr lang="en-US" b="1" i="1" dirty="0" smtClean="0"/>
              <a:t>plate with kanamycin</a:t>
            </a:r>
          </a:p>
          <a:p>
            <a:endParaRPr lang="en-US" b="1" i="1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Take two tubes of E. coli (A and B), and streak the plates as seen below: </a:t>
            </a:r>
          </a:p>
          <a:p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685800" y="2743200"/>
            <a:ext cx="3352800" cy="3200400"/>
          </a:xfrm>
          <a:prstGeom prst="flowChartConnec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724400" y="2743200"/>
            <a:ext cx="3352800" cy="3200400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7" idx="0"/>
            <a:endCxn id="17" idx="4"/>
          </p:cNvCxnSpPr>
          <p:nvPr/>
        </p:nvCxnSpPr>
        <p:spPr>
          <a:xfrm>
            <a:off x="2362200" y="2743200"/>
            <a:ext cx="0" cy="320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0"/>
            <a:endCxn id="18" idx="4"/>
          </p:cNvCxnSpPr>
          <p:nvPr/>
        </p:nvCxnSpPr>
        <p:spPr>
          <a:xfrm>
            <a:off x="6400800" y="2743200"/>
            <a:ext cx="0" cy="320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6800" y="617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 LB agar plate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 agar plate with </a:t>
            </a:r>
            <a:r>
              <a:rPr lang="en-US" dirty="0" err="1" smtClean="0"/>
              <a:t>Kanamycin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00200" y="526946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14600" y="525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525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29400" y="525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9" name="Freeform 28"/>
          <p:cNvSpPr/>
          <p:nvPr/>
        </p:nvSpPr>
        <p:spPr>
          <a:xfrm>
            <a:off x="1066800" y="3124200"/>
            <a:ext cx="1004552" cy="2069054"/>
          </a:xfrm>
          <a:custGeom>
            <a:avLst/>
            <a:gdLst>
              <a:gd name="connsiteX0" fmla="*/ 0 w 1004552"/>
              <a:gd name="connsiteY0" fmla="*/ 875763 h 2069054"/>
              <a:gd name="connsiteX1" fmla="*/ 540913 w 1004552"/>
              <a:gd name="connsiteY1" fmla="*/ 141668 h 2069054"/>
              <a:gd name="connsiteX2" fmla="*/ 721217 w 1004552"/>
              <a:gd name="connsiteY2" fmla="*/ 0 h 2069054"/>
              <a:gd name="connsiteX3" fmla="*/ 811369 w 1004552"/>
              <a:gd name="connsiteY3" fmla="*/ 25758 h 2069054"/>
              <a:gd name="connsiteX4" fmla="*/ 824248 w 1004552"/>
              <a:gd name="connsiteY4" fmla="*/ 64394 h 2069054"/>
              <a:gd name="connsiteX5" fmla="*/ 837127 w 1004552"/>
              <a:gd name="connsiteY5" fmla="*/ 154546 h 2069054"/>
              <a:gd name="connsiteX6" fmla="*/ 875763 w 1004552"/>
              <a:gd name="connsiteY6" fmla="*/ 218941 h 2069054"/>
              <a:gd name="connsiteX7" fmla="*/ 888642 w 1004552"/>
              <a:gd name="connsiteY7" fmla="*/ 399245 h 2069054"/>
              <a:gd name="connsiteX8" fmla="*/ 850006 w 1004552"/>
              <a:gd name="connsiteY8" fmla="*/ 592428 h 2069054"/>
              <a:gd name="connsiteX9" fmla="*/ 824248 w 1004552"/>
              <a:gd name="connsiteY9" fmla="*/ 669701 h 2069054"/>
              <a:gd name="connsiteX10" fmla="*/ 772732 w 1004552"/>
              <a:gd name="connsiteY10" fmla="*/ 746975 h 2069054"/>
              <a:gd name="connsiteX11" fmla="*/ 734096 w 1004552"/>
              <a:gd name="connsiteY11" fmla="*/ 785611 h 2069054"/>
              <a:gd name="connsiteX12" fmla="*/ 708338 w 1004552"/>
              <a:gd name="connsiteY12" fmla="*/ 837127 h 2069054"/>
              <a:gd name="connsiteX13" fmla="*/ 631065 w 1004552"/>
              <a:gd name="connsiteY13" fmla="*/ 940158 h 2069054"/>
              <a:gd name="connsiteX14" fmla="*/ 605307 w 1004552"/>
              <a:gd name="connsiteY14" fmla="*/ 978794 h 2069054"/>
              <a:gd name="connsiteX15" fmla="*/ 540913 w 1004552"/>
              <a:gd name="connsiteY15" fmla="*/ 1133341 h 2069054"/>
              <a:gd name="connsiteX16" fmla="*/ 502276 w 1004552"/>
              <a:gd name="connsiteY16" fmla="*/ 1159099 h 2069054"/>
              <a:gd name="connsiteX17" fmla="*/ 437882 w 1004552"/>
              <a:gd name="connsiteY17" fmla="*/ 1236372 h 2069054"/>
              <a:gd name="connsiteX18" fmla="*/ 373487 w 1004552"/>
              <a:gd name="connsiteY18" fmla="*/ 1352282 h 2069054"/>
              <a:gd name="connsiteX19" fmla="*/ 373487 w 1004552"/>
              <a:gd name="connsiteY19" fmla="*/ 1519707 h 2069054"/>
              <a:gd name="connsiteX20" fmla="*/ 540913 w 1004552"/>
              <a:gd name="connsiteY20" fmla="*/ 1416676 h 2069054"/>
              <a:gd name="connsiteX21" fmla="*/ 643944 w 1004552"/>
              <a:gd name="connsiteY21" fmla="*/ 1378039 h 2069054"/>
              <a:gd name="connsiteX22" fmla="*/ 721217 w 1004552"/>
              <a:gd name="connsiteY22" fmla="*/ 1390918 h 2069054"/>
              <a:gd name="connsiteX23" fmla="*/ 785611 w 1004552"/>
              <a:gd name="connsiteY23" fmla="*/ 1468192 h 2069054"/>
              <a:gd name="connsiteX24" fmla="*/ 772732 w 1004552"/>
              <a:gd name="connsiteY24" fmla="*/ 1648496 h 2069054"/>
              <a:gd name="connsiteX25" fmla="*/ 746975 w 1004552"/>
              <a:gd name="connsiteY25" fmla="*/ 1725769 h 2069054"/>
              <a:gd name="connsiteX26" fmla="*/ 643944 w 1004552"/>
              <a:gd name="connsiteY26" fmla="*/ 1906073 h 2069054"/>
              <a:gd name="connsiteX27" fmla="*/ 631065 w 1004552"/>
              <a:gd name="connsiteY27" fmla="*/ 1944710 h 2069054"/>
              <a:gd name="connsiteX28" fmla="*/ 579549 w 1004552"/>
              <a:gd name="connsiteY28" fmla="*/ 2021983 h 2069054"/>
              <a:gd name="connsiteX29" fmla="*/ 746975 w 1004552"/>
              <a:gd name="connsiteY29" fmla="*/ 1996225 h 2069054"/>
              <a:gd name="connsiteX30" fmla="*/ 837127 w 1004552"/>
              <a:gd name="connsiteY30" fmla="*/ 1970468 h 2069054"/>
              <a:gd name="connsiteX31" fmla="*/ 1004552 w 1004552"/>
              <a:gd name="connsiteY31" fmla="*/ 1931831 h 20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552" h="2069054">
                <a:moveTo>
                  <a:pt x="0" y="875763"/>
                </a:moveTo>
                <a:cubicBezTo>
                  <a:pt x="177103" y="620526"/>
                  <a:pt x="311560" y="346879"/>
                  <a:pt x="540913" y="141668"/>
                </a:cubicBezTo>
                <a:cubicBezTo>
                  <a:pt x="642988" y="50338"/>
                  <a:pt x="644896" y="50880"/>
                  <a:pt x="721217" y="0"/>
                </a:cubicBezTo>
                <a:cubicBezTo>
                  <a:pt x="751268" y="8586"/>
                  <a:pt x="784866" y="9194"/>
                  <a:pt x="811369" y="25758"/>
                </a:cubicBezTo>
                <a:cubicBezTo>
                  <a:pt x="822881" y="32953"/>
                  <a:pt x="821586" y="51082"/>
                  <a:pt x="824248" y="64394"/>
                </a:cubicBezTo>
                <a:cubicBezTo>
                  <a:pt x="830201" y="94160"/>
                  <a:pt x="827528" y="125748"/>
                  <a:pt x="837127" y="154546"/>
                </a:cubicBezTo>
                <a:cubicBezTo>
                  <a:pt x="845043" y="178294"/>
                  <a:pt x="862884" y="197476"/>
                  <a:pt x="875763" y="218941"/>
                </a:cubicBezTo>
                <a:cubicBezTo>
                  <a:pt x="880056" y="279042"/>
                  <a:pt x="892788" y="339133"/>
                  <a:pt x="888642" y="399245"/>
                </a:cubicBezTo>
                <a:cubicBezTo>
                  <a:pt x="884124" y="464759"/>
                  <a:pt x="865216" y="528544"/>
                  <a:pt x="850006" y="592428"/>
                </a:cubicBezTo>
                <a:cubicBezTo>
                  <a:pt x="843717" y="618841"/>
                  <a:pt x="839309" y="647110"/>
                  <a:pt x="824248" y="669701"/>
                </a:cubicBezTo>
                <a:cubicBezTo>
                  <a:pt x="807076" y="695459"/>
                  <a:pt x="791738" y="722539"/>
                  <a:pt x="772732" y="746975"/>
                </a:cubicBezTo>
                <a:cubicBezTo>
                  <a:pt x="761550" y="761352"/>
                  <a:pt x="744682" y="770790"/>
                  <a:pt x="734096" y="785611"/>
                </a:cubicBezTo>
                <a:cubicBezTo>
                  <a:pt x="722937" y="801234"/>
                  <a:pt x="717863" y="820458"/>
                  <a:pt x="708338" y="837127"/>
                </a:cubicBezTo>
                <a:cubicBezTo>
                  <a:pt x="685050" y="877881"/>
                  <a:pt x="660784" y="900533"/>
                  <a:pt x="631065" y="940158"/>
                </a:cubicBezTo>
                <a:cubicBezTo>
                  <a:pt x="621778" y="952541"/>
                  <a:pt x="611853" y="964768"/>
                  <a:pt x="605307" y="978794"/>
                </a:cubicBezTo>
                <a:cubicBezTo>
                  <a:pt x="581706" y="1029367"/>
                  <a:pt x="587349" y="1102384"/>
                  <a:pt x="540913" y="1133341"/>
                </a:cubicBezTo>
                <a:lnTo>
                  <a:pt x="502276" y="1159099"/>
                </a:lnTo>
                <a:cubicBezTo>
                  <a:pt x="478205" y="1255382"/>
                  <a:pt x="512317" y="1174343"/>
                  <a:pt x="437882" y="1236372"/>
                </a:cubicBezTo>
                <a:cubicBezTo>
                  <a:pt x="419995" y="1251278"/>
                  <a:pt x="374680" y="1349897"/>
                  <a:pt x="373487" y="1352282"/>
                </a:cubicBezTo>
                <a:cubicBezTo>
                  <a:pt x="342123" y="1477741"/>
                  <a:pt x="334583" y="1422444"/>
                  <a:pt x="373487" y="1519707"/>
                </a:cubicBezTo>
                <a:cubicBezTo>
                  <a:pt x="429296" y="1485363"/>
                  <a:pt x="480071" y="1441013"/>
                  <a:pt x="540913" y="1416676"/>
                </a:cubicBezTo>
                <a:cubicBezTo>
                  <a:pt x="617912" y="1385876"/>
                  <a:pt x="583375" y="1398229"/>
                  <a:pt x="643944" y="1378039"/>
                </a:cubicBezTo>
                <a:cubicBezTo>
                  <a:pt x="669702" y="1382332"/>
                  <a:pt x="697355" y="1380312"/>
                  <a:pt x="721217" y="1390918"/>
                </a:cubicBezTo>
                <a:cubicBezTo>
                  <a:pt x="744705" y="1401357"/>
                  <a:pt x="771927" y="1447665"/>
                  <a:pt x="785611" y="1468192"/>
                </a:cubicBezTo>
                <a:cubicBezTo>
                  <a:pt x="781318" y="1528293"/>
                  <a:pt x="781670" y="1588908"/>
                  <a:pt x="772732" y="1648496"/>
                </a:cubicBezTo>
                <a:cubicBezTo>
                  <a:pt x="768704" y="1675347"/>
                  <a:pt x="757858" y="1700895"/>
                  <a:pt x="746975" y="1725769"/>
                </a:cubicBezTo>
                <a:cubicBezTo>
                  <a:pt x="695181" y="1844156"/>
                  <a:pt x="701450" y="1829398"/>
                  <a:pt x="643944" y="1906073"/>
                </a:cubicBezTo>
                <a:cubicBezTo>
                  <a:pt x="639651" y="1918952"/>
                  <a:pt x="637658" y="1932843"/>
                  <a:pt x="631065" y="1944710"/>
                </a:cubicBezTo>
                <a:cubicBezTo>
                  <a:pt x="616031" y="1971771"/>
                  <a:pt x="579549" y="2021983"/>
                  <a:pt x="579549" y="2021983"/>
                </a:cubicBezTo>
                <a:cubicBezTo>
                  <a:pt x="673692" y="2069054"/>
                  <a:pt x="602928" y="2050242"/>
                  <a:pt x="746975" y="1996225"/>
                </a:cubicBezTo>
                <a:cubicBezTo>
                  <a:pt x="776238" y="1985251"/>
                  <a:pt x="807297" y="1979790"/>
                  <a:pt x="837127" y="1970468"/>
                </a:cubicBezTo>
                <a:cubicBezTo>
                  <a:pt x="978143" y="1926401"/>
                  <a:pt x="908593" y="1931831"/>
                  <a:pt x="1004552" y="1931831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438400" y="3188746"/>
            <a:ext cx="1004552" cy="2069054"/>
          </a:xfrm>
          <a:custGeom>
            <a:avLst/>
            <a:gdLst>
              <a:gd name="connsiteX0" fmla="*/ 0 w 1004552"/>
              <a:gd name="connsiteY0" fmla="*/ 875763 h 2069054"/>
              <a:gd name="connsiteX1" fmla="*/ 540913 w 1004552"/>
              <a:gd name="connsiteY1" fmla="*/ 141668 h 2069054"/>
              <a:gd name="connsiteX2" fmla="*/ 721217 w 1004552"/>
              <a:gd name="connsiteY2" fmla="*/ 0 h 2069054"/>
              <a:gd name="connsiteX3" fmla="*/ 811369 w 1004552"/>
              <a:gd name="connsiteY3" fmla="*/ 25758 h 2069054"/>
              <a:gd name="connsiteX4" fmla="*/ 824248 w 1004552"/>
              <a:gd name="connsiteY4" fmla="*/ 64394 h 2069054"/>
              <a:gd name="connsiteX5" fmla="*/ 837127 w 1004552"/>
              <a:gd name="connsiteY5" fmla="*/ 154546 h 2069054"/>
              <a:gd name="connsiteX6" fmla="*/ 875763 w 1004552"/>
              <a:gd name="connsiteY6" fmla="*/ 218941 h 2069054"/>
              <a:gd name="connsiteX7" fmla="*/ 888642 w 1004552"/>
              <a:gd name="connsiteY7" fmla="*/ 399245 h 2069054"/>
              <a:gd name="connsiteX8" fmla="*/ 850006 w 1004552"/>
              <a:gd name="connsiteY8" fmla="*/ 592428 h 2069054"/>
              <a:gd name="connsiteX9" fmla="*/ 824248 w 1004552"/>
              <a:gd name="connsiteY9" fmla="*/ 669701 h 2069054"/>
              <a:gd name="connsiteX10" fmla="*/ 772732 w 1004552"/>
              <a:gd name="connsiteY10" fmla="*/ 746975 h 2069054"/>
              <a:gd name="connsiteX11" fmla="*/ 734096 w 1004552"/>
              <a:gd name="connsiteY11" fmla="*/ 785611 h 2069054"/>
              <a:gd name="connsiteX12" fmla="*/ 708338 w 1004552"/>
              <a:gd name="connsiteY12" fmla="*/ 837127 h 2069054"/>
              <a:gd name="connsiteX13" fmla="*/ 631065 w 1004552"/>
              <a:gd name="connsiteY13" fmla="*/ 940158 h 2069054"/>
              <a:gd name="connsiteX14" fmla="*/ 605307 w 1004552"/>
              <a:gd name="connsiteY14" fmla="*/ 978794 h 2069054"/>
              <a:gd name="connsiteX15" fmla="*/ 540913 w 1004552"/>
              <a:gd name="connsiteY15" fmla="*/ 1133341 h 2069054"/>
              <a:gd name="connsiteX16" fmla="*/ 502276 w 1004552"/>
              <a:gd name="connsiteY16" fmla="*/ 1159099 h 2069054"/>
              <a:gd name="connsiteX17" fmla="*/ 437882 w 1004552"/>
              <a:gd name="connsiteY17" fmla="*/ 1236372 h 2069054"/>
              <a:gd name="connsiteX18" fmla="*/ 373487 w 1004552"/>
              <a:gd name="connsiteY18" fmla="*/ 1352282 h 2069054"/>
              <a:gd name="connsiteX19" fmla="*/ 373487 w 1004552"/>
              <a:gd name="connsiteY19" fmla="*/ 1519707 h 2069054"/>
              <a:gd name="connsiteX20" fmla="*/ 540913 w 1004552"/>
              <a:gd name="connsiteY20" fmla="*/ 1416676 h 2069054"/>
              <a:gd name="connsiteX21" fmla="*/ 643944 w 1004552"/>
              <a:gd name="connsiteY21" fmla="*/ 1378039 h 2069054"/>
              <a:gd name="connsiteX22" fmla="*/ 721217 w 1004552"/>
              <a:gd name="connsiteY22" fmla="*/ 1390918 h 2069054"/>
              <a:gd name="connsiteX23" fmla="*/ 785611 w 1004552"/>
              <a:gd name="connsiteY23" fmla="*/ 1468192 h 2069054"/>
              <a:gd name="connsiteX24" fmla="*/ 772732 w 1004552"/>
              <a:gd name="connsiteY24" fmla="*/ 1648496 h 2069054"/>
              <a:gd name="connsiteX25" fmla="*/ 746975 w 1004552"/>
              <a:gd name="connsiteY25" fmla="*/ 1725769 h 2069054"/>
              <a:gd name="connsiteX26" fmla="*/ 643944 w 1004552"/>
              <a:gd name="connsiteY26" fmla="*/ 1906073 h 2069054"/>
              <a:gd name="connsiteX27" fmla="*/ 631065 w 1004552"/>
              <a:gd name="connsiteY27" fmla="*/ 1944710 h 2069054"/>
              <a:gd name="connsiteX28" fmla="*/ 579549 w 1004552"/>
              <a:gd name="connsiteY28" fmla="*/ 2021983 h 2069054"/>
              <a:gd name="connsiteX29" fmla="*/ 746975 w 1004552"/>
              <a:gd name="connsiteY29" fmla="*/ 1996225 h 2069054"/>
              <a:gd name="connsiteX30" fmla="*/ 837127 w 1004552"/>
              <a:gd name="connsiteY30" fmla="*/ 1970468 h 2069054"/>
              <a:gd name="connsiteX31" fmla="*/ 1004552 w 1004552"/>
              <a:gd name="connsiteY31" fmla="*/ 1931831 h 20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552" h="2069054">
                <a:moveTo>
                  <a:pt x="0" y="875763"/>
                </a:moveTo>
                <a:cubicBezTo>
                  <a:pt x="177103" y="620526"/>
                  <a:pt x="311560" y="346879"/>
                  <a:pt x="540913" y="141668"/>
                </a:cubicBezTo>
                <a:cubicBezTo>
                  <a:pt x="642988" y="50338"/>
                  <a:pt x="644896" y="50880"/>
                  <a:pt x="721217" y="0"/>
                </a:cubicBezTo>
                <a:cubicBezTo>
                  <a:pt x="751268" y="8586"/>
                  <a:pt x="784866" y="9194"/>
                  <a:pt x="811369" y="25758"/>
                </a:cubicBezTo>
                <a:cubicBezTo>
                  <a:pt x="822881" y="32953"/>
                  <a:pt x="821586" y="51082"/>
                  <a:pt x="824248" y="64394"/>
                </a:cubicBezTo>
                <a:cubicBezTo>
                  <a:pt x="830201" y="94160"/>
                  <a:pt x="827528" y="125748"/>
                  <a:pt x="837127" y="154546"/>
                </a:cubicBezTo>
                <a:cubicBezTo>
                  <a:pt x="845043" y="178294"/>
                  <a:pt x="862884" y="197476"/>
                  <a:pt x="875763" y="218941"/>
                </a:cubicBezTo>
                <a:cubicBezTo>
                  <a:pt x="880056" y="279042"/>
                  <a:pt x="892788" y="339133"/>
                  <a:pt x="888642" y="399245"/>
                </a:cubicBezTo>
                <a:cubicBezTo>
                  <a:pt x="884124" y="464759"/>
                  <a:pt x="865216" y="528544"/>
                  <a:pt x="850006" y="592428"/>
                </a:cubicBezTo>
                <a:cubicBezTo>
                  <a:pt x="843717" y="618841"/>
                  <a:pt x="839309" y="647110"/>
                  <a:pt x="824248" y="669701"/>
                </a:cubicBezTo>
                <a:cubicBezTo>
                  <a:pt x="807076" y="695459"/>
                  <a:pt x="791738" y="722539"/>
                  <a:pt x="772732" y="746975"/>
                </a:cubicBezTo>
                <a:cubicBezTo>
                  <a:pt x="761550" y="761352"/>
                  <a:pt x="744682" y="770790"/>
                  <a:pt x="734096" y="785611"/>
                </a:cubicBezTo>
                <a:cubicBezTo>
                  <a:pt x="722937" y="801234"/>
                  <a:pt x="717863" y="820458"/>
                  <a:pt x="708338" y="837127"/>
                </a:cubicBezTo>
                <a:cubicBezTo>
                  <a:pt x="685050" y="877881"/>
                  <a:pt x="660784" y="900533"/>
                  <a:pt x="631065" y="940158"/>
                </a:cubicBezTo>
                <a:cubicBezTo>
                  <a:pt x="621778" y="952541"/>
                  <a:pt x="611853" y="964768"/>
                  <a:pt x="605307" y="978794"/>
                </a:cubicBezTo>
                <a:cubicBezTo>
                  <a:pt x="581706" y="1029367"/>
                  <a:pt x="587349" y="1102384"/>
                  <a:pt x="540913" y="1133341"/>
                </a:cubicBezTo>
                <a:lnTo>
                  <a:pt x="502276" y="1159099"/>
                </a:lnTo>
                <a:cubicBezTo>
                  <a:pt x="478205" y="1255382"/>
                  <a:pt x="512317" y="1174343"/>
                  <a:pt x="437882" y="1236372"/>
                </a:cubicBezTo>
                <a:cubicBezTo>
                  <a:pt x="419995" y="1251278"/>
                  <a:pt x="374680" y="1349897"/>
                  <a:pt x="373487" y="1352282"/>
                </a:cubicBezTo>
                <a:cubicBezTo>
                  <a:pt x="342123" y="1477741"/>
                  <a:pt x="334583" y="1422444"/>
                  <a:pt x="373487" y="1519707"/>
                </a:cubicBezTo>
                <a:cubicBezTo>
                  <a:pt x="429296" y="1485363"/>
                  <a:pt x="480071" y="1441013"/>
                  <a:pt x="540913" y="1416676"/>
                </a:cubicBezTo>
                <a:cubicBezTo>
                  <a:pt x="617912" y="1385876"/>
                  <a:pt x="583375" y="1398229"/>
                  <a:pt x="643944" y="1378039"/>
                </a:cubicBezTo>
                <a:cubicBezTo>
                  <a:pt x="669702" y="1382332"/>
                  <a:pt x="697355" y="1380312"/>
                  <a:pt x="721217" y="1390918"/>
                </a:cubicBezTo>
                <a:cubicBezTo>
                  <a:pt x="744705" y="1401357"/>
                  <a:pt x="771927" y="1447665"/>
                  <a:pt x="785611" y="1468192"/>
                </a:cubicBezTo>
                <a:cubicBezTo>
                  <a:pt x="781318" y="1528293"/>
                  <a:pt x="781670" y="1588908"/>
                  <a:pt x="772732" y="1648496"/>
                </a:cubicBezTo>
                <a:cubicBezTo>
                  <a:pt x="768704" y="1675347"/>
                  <a:pt x="757858" y="1700895"/>
                  <a:pt x="746975" y="1725769"/>
                </a:cubicBezTo>
                <a:cubicBezTo>
                  <a:pt x="695181" y="1844156"/>
                  <a:pt x="701450" y="1829398"/>
                  <a:pt x="643944" y="1906073"/>
                </a:cubicBezTo>
                <a:cubicBezTo>
                  <a:pt x="639651" y="1918952"/>
                  <a:pt x="637658" y="1932843"/>
                  <a:pt x="631065" y="1944710"/>
                </a:cubicBezTo>
                <a:cubicBezTo>
                  <a:pt x="616031" y="1971771"/>
                  <a:pt x="579549" y="2021983"/>
                  <a:pt x="579549" y="2021983"/>
                </a:cubicBezTo>
                <a:cubicBezTo>
                  <a:pt x="673692" y="2069054"/>
                  <a:pt x="602928" y="2050242"/>
                  <a:pt x="746975" y="1996225"/>
                </a:cubicBezTo>
                <a:cubicBezTo>
                  <a:pt x="776238" y="1985251"/>
                  <a:pt x="807297" y="1979790"/>
                  <a:pt x="837127" y="1970468"/>
                </a:cubicBezTo>
                <a:cubicBezTo>
                  <a:pt x="978143" y="1926401"/>
                  <a:pt x="908593" y="1931831"/>
                  <a:pt x="1004552" y="1931831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167648" y="3124200"/>
            <a:ext cx="1004552" cy="2069054"/>
          </a:xfrm>
          <a:custGeom>
            <a:avLst/>
            <a:gdLst>
              <a:gd name="connsiteX0" fmla="*/ 0 w 1004552"/>
              <a:gd name="connsiteY0" fmla="*/ 875763 h 2069054"/>
              <a:gd name="connsiteX1" fmla="*/ 540913 w 1004552"/>
              <a:gd name="connsiteY1" fmla="*/ 141668 h 2069054"/>
              <a:gd name="connsiteX2" fmla="*/ 721217 w 1004552"/>
              <a:gd name="connsiteY2" fmla="*/ 0 h 2069054"/>
              <a:gd name="connsiteX3" fmla="*/ 811369 w 1004552"/>
              <a:gd name="connsiteY3" fmla="*/ 25758 h 2069054"/>
              <a:gd name="connsiteX4" fmla="*/ 824248 w 1004552"/>
              <a:gd name="connsiteY4" fmla="*/ 64394 h 2069054"/>
              <a:gd name="connsiteX5" fmla="*/ 837127 w 1004552"/>
              <a:gd name="connsiteY5" fmla="*/ 154546 h 2069054"/>
              <a:gd name="connsiteX6" fmla="*/ 875763 w 1004552"/>
              <a:gd name="connsiteY6" fmla="*/ 218941 h 2069054"/>
              <a:gd name="connsiteX7" fmla="*/ 888642 w 1004552"/>
              <a:gd name="connsiteY7" fmla="*/ 399245 h 2069054"/>
              <a:gd name="connsiteX8" fmla="*/ 850006 w 1004552"/>
              <a:gd name="connsiteY8" fmla="*/ 592428 h 2069054"/>
              <a:gd name="connsiteX9" fmla="*/ 824248 w 1004552"/>
              <a:gd name="connsiteY9" fmla="*/ 669701 h 2069054"/>
              <a:gd name="connsiteX10" fmla="*/ 772732 w 1004552"/>
              <a:gd name="connsiteY10" fmla="*/ 746975 h 2069054"/>
              <a:gd name="connsiteX11" fmla="*/ 734096 w 1004552"/>
              <a:gd name="connsiteY11" fmla="*/ 785611 h 2069054"/>
              <a:gd name="connsiteX12" fmla="*/ 708338 w 1004552"/>
              <a:gd name="connsiteY12" fmla="*/ 837127 h 2069054"/>
              <a:gd name="connsiteX13" fmla="*/ 631065 w 1004552"/>
              <a:gd name="connsiteY13" fmla="*/ 940158 h 2069054"/>
              <a:gd name="connsiteX14" fmla="*/ 605307 w 1004552"/>
              <a:gd name="connsiteY14" fmla="*/ 978794 h 2069054"/>
              <a:gd name="connsiteX15" fmla="*/ 540913 w 1004552"/>
              <a:gd name="connsiteY15" fmla="*/ 1133341 h 2069054"/>
              <a:gd name="connsiteX16" fmla="*/ 502276 w 1004552"/>
              <a:gd name="connsiteY16" fmla="*/ 1159099 h 2069054"/>
              <a:gd name="connsiteX17" fmla="*/ 437882 w 1004552"/>
              <a:gd name="connsiteY17" fmla="*/ 1236372 h 2069054"/>
              <a:gd name="connsiteX18" fmla="*/ 373487 w 1004552"/>
              <a:gd name="connsiteY18" fmla="*/ 1352282 h 2069054"/>
              <a:gd name="connsiteX19" fmla="*/ 373487 w 1004552"/>
              <a:gd name="connsiteY19" fmla="*/ 1519707 h 2069054"/>
              <a:gd name="connsiteX20" fmla="*/ 540913 w 1004552"/>
              <a:gd name="connsiteY20" fmla="*/ 1416676 h 2069054"/>
              <a:gd name="connsiteX21" fmla="*/ 643944 w 1004552"/>
              <a:gd name="connsiteY21" fmla="*/ 1378039 h 2069054"/>
              <a:gd name="connsiteX22" fmla="*/ 721217 w 1004552"/>
              <a:gd name="connsiteY22" fmla="*/ 1390918 h 2069054"/>
              <a:gd name="connsiteX23" fmla="*/ 785611 w 1004552"/>
              <a:gd name="connsiteY23" fmla="*/ 1468192 h 2069054"/>
              <a:gd name="connsiteX24" fmla="*/ 772732 w 1004552"/>
              <a:gd name="connsiteY24" fmla="*/ 1648496 h 2069054"/>
              <a:gd name="connsiteX25" fmla="*/ 746975 w 1004552"/>
              <a:gd name="connsiteY25" fmla="*/ 1725769 h 2069054"/>
              <a:gd name="connsiteX26" fmla="*/ 643944 w 1004552"/>
              <a:gd name="connsiteY26" fmla="*/ 1906073 h 2069054"/>
              <a:gd name="connsiteX27" fmla="*/ 631065 w 1004552"/>
              <a:gd name="connsiteY27" fmla="*/ 1944710 h 2069054"/>
              <a:gd name="connsiteX28" fmla="*/ 579549 w 1004552"/>
              <a:gd name="connsiteY28" fmla="*/ 2021983 h 2069054"/>
              <a:gd name="connsiteX29" fmla="*/ 746975 w 1004552"/>
              <a:gd name="connsiteY29" fmla="*/ 1996225 h 2069054"/>
              <a:gd name="connsiteX30" fmla="*/ 837127 w 1004552"/>
              <a:gd name="connsiteY30" fmla="*/ 1970468 h 2069054"/>
              <a:gd name="connsiteX31" fmla="*/ 1004552 w 1004552"/>
              <a:gd name="connsiteY31" fmla="*/ 1931831 h 20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552" h="2069054">
                <a:moveTo>
                  <a:pt x="0" y="875763"/>
                </a:moveTo>
                <a:cubicBezTo>
                  <a:pt x="177103" y="620526"/>
                  <a:pt x="311560" y="346879"/>
                  <a:pt x="540913" y="141668"/>
                </a:cubicBezTo>
                <a:cubicBezTo>
                  <a:pt x="642988" y="50338"/>
                  <a:pt x="644896" y="50880"/>
                  <a:pt x="721217" y="0"/>
                </a:cubicBezTo>
                <a:cubicBezTo>
                  <a:pt x="751268" y="8586"/>
                  <a:pt x="784866" y="9194"/>
                  <a:pt x="811369" y="25758"/>
                </a:cubicBezTo>
                <a:cubicBezTo>
                  <a:pt x="822881" y="32953"/>
                  <a:pt x="821586" y="51082"/>
                  <a:pt x="824248" y="64394"/>
                </a:cubicBezTo>
                <a:cubicBezTo>
                  <a:pt x="830201" y="94160"/>
                  <a:pt x="827528" y="125748"/>
                  <a:pt x="837127" y="154546"/>
                </a:cubicBezTo>
                <a:cubicBezTo>
                  <a:pt x="845043" y="178294"/>
                  <a:pt x="862884" y="197476"/>
                  <a:pt x="875763" y="218941"/>
                </a:cubicBezTo>
                <a:cubicBezTo>
                  <a:pt x="880056" y="279042"/>
                  <a:pt x="892788" y="339133"/>
                  <a:pt x="888642" y="399245"/>
                </a:cubicBezTo>
                <a:cubicBezTo>
                  <a:pt x="884124" y="464759"/>
                  <a:pt x="865216" y="528544"/>
                  <a:pt x="850006" y="592428"/>
                </a:cubicBezTo>
                <a:cubicBezTo>
                  <a:pt x="843717" y="618841"/>
                  <a:pt x="839309" y="647110"/>
                  <a:pt x="824248" y="669701"/>
                </a:cubicBezTo>
                <a:cubicBezTo>
                  <a:pt x="807076" y="695459"/>
                  <a:pt x="791738" y="722539"/>
                  <a:pt x="772732" y="746975"/>
                </a:cubicBezTo>
                <a:cubicBezTo>
                  <a:pt x="761550" y="761352"/>
                  <a:pt x="744682" y="770790"/>
                  <a:pt x="734096" y="785611"/>
                </a:cubicBezTo>
                <a:cubicBezTo>
                  <a:pt x="722937" y="801234"/>
                  <a:pt x="717863" y="820458"/>
                  <a:pt x="708338" y="837127"/>
                </a:cubicBezTo>
                <a:cubicBezTo>
                  <a:pt x="685050" y="877881"/>
                  <a:pt x="660784" y="900533"/>
                  <a:pt x="631065" y="940158"/>
                </a:cubicBezTo>
                <a:cubicBezTo>
                  <a:pt x="621778" y="952541"/>
                  <a:pt x="611853" y="964768"/>
                  <a:pt x="605307" y="978794"/>
                </a:cubicBezTo>
                <a:cubicBezTo>
                  <a:pt x="581706" y="1029367"/>
                  <a:pt x="587349" y="1102384"/>
                  <a:pt x="540913" y="1133341"/>
                </a:cubicBezTo>
                <a:lnTo>
                  <a:pt x="502276" y="1159099"/>
                </a:lnTo>
                <a:cubicBezTo>
                  <a:pt x="478205" y="1255382"/>
                  <a:pt x="512317" y="1174343"/>
                  <a:pt x="437882" y="1236372"/>
                </a:cubicBezTo>
                <a:cubicBezTo>
                  <a:pt x="419995" y="1251278"/>
                  <a:pt x="374680" y="1349897"/>
                  <a:pt x="373487" y="1352282"/>
                </a:cubicBezTo>
                <a:cubicBezTo>
                  <a:pt x="342123" y="1477741"/>
                  <a:pt x="334583" y="1422444"/>
                  <a:pt x="373487" y="1519707"/>
                </a:cubicBezTo>
                <a:cubicBezTo>
                  <a:pt x="429296" y="1485363"/>
                  <a:pt x="480071" y="1441013"/>
                  <a:pt x="540913" y="1416676"/>
                </a:cubicBezTo>
                <a:cubicBezTo>
                  <a:pt x="617912" y="1385876"/>
                  <a:pt x="583375" y="1398229"/>
                  <a:pt x="643944" y="1378039"/>
                </a:cubicBezTo>
                <a:cubicBezTo>
                  <a:pt x="669702" y="1382332"/>
                  <a:pt x="697355" y="1380312"/>
                  <a:pt x="721217" y="1390918"/>
                </a:cubicBezTo>
                <a:cubicBezTo>
                  <a:pt x="744705" y="1401357"/>
                  <a:pt x="771927" y="1447665"/>
                  <a:pt x="785611" y="1468192"/>
                </a:cubicBezTo>
                <a:cubicBezTo>
                  <a:pt x="781318" y="1528293"/>
                  <a:pt x="781670" y="1588908"/>
                  <a:pt x="772732" y="1648496"/>
                </a:cubicBezTo>
                <a:cubicBezTo>
                  <a:pt x="768704" y="1675347"/>
                  <a:pt x="757858" y="1700895"/>
                  <a:pt x="746975" y="1725769"/>
                </a:cubicBezTo>
                <a:cubicBezTo>
                  <a:pt x="695181" y="1844156"/>
                  <a:pt x="701450" y="1829398"/>
                  <a:pt x="643944" y="1906073"/>
                </a:cubicBezTo>
                <a:cubicBezTo>
                  <a:pt x="639651" y="1918952"/>
                  <a:pt x="637658" y="1932843"/>
                  <a:pt x="631065" y="1944710"/>
                </a:cubicBezTo>
                <a:cubicBezTo>
                  <a:pt x="616031" y="1971771"/>
                  <a:pt x="579549" y="2021983"/>
                  <a:pt x="579549" y="2021983"/>
                </a:cubicBezTo>
                <a:cubicBezTo>
                  <a:pt x="673692" y="2069054"/>
                  <a:pt x="602928" y="2050242"/>
                  <a:pt x="746975" y="1996225"/>
                </a:cubicBezTo>
                <a:cubicBezTo>
                  <a:pt x="776238" y="1985251"/>
                  <a:pt x="807297" y="1979790"/>
                  <a:pt x="837127" y="1970468"/>
                </a:cubicBezTo>
                <a:cubicBezTo>
                  <a:pt x="978143" y="1926401"/>
                  <a:pt x="908593" y="1931831"/>
                  <a:pt x="1004552" y="1931831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477000" y="3124200"/>
            <a:ext cx="1004552" cy="2069054"/>
          </a:xfrm>
          <a:custGeom>
            <a:avLst/>
            <a:gdLst>
              <a:gd name="connsiteX0" fmla="*/ 0 w 1004552"/>
              <a:gd name="connsiteY0" fmla="*/ 875763 h 2069054"/>
              <a:gd name="connsiteX1" fmla="*/ 540913 w 1004552"/>
              <a:gd name="connsiteY1" fmla="*/ 141668 h 2069054"/>
              <a:gd name="connsiteX2" fmla="*/ 721217 w 1004552"/>
              <a:gd name="connsiteY2" fmla="*/ 0 h 2069054"/>
              <a:gd name="connsiteX3" fmla="*/ 811369 w 1004552"/>
              <a:gd name="connsiteY3" fmla="*/ 25758 h 2069054"/>
              <a:gd name="connsiteX4" fmla="*/ 824248 w 1004552"/>
              <a:gd name="connsiteY4" fmla="*/ 64394 h 2069054"/>
              <a:gd name="connsiteX5" fmla="*/ 837127 w 1004552"/>
              <a:gd name="connsiteY5" fmla="*/ 154546 h 2069054"/>
              <a:gd name="connsiteX6" fmla="*/ 875763 w 1004552"/>
              <a:gd name="connsiteY6" fmla="*/ 218941 h 2069054"/>
              <a:gd name="connsiteX7" fmla="*/ 888642 w 1004552"/>
              <a:gd name="connsiteY7" fmla="*/ 399245 h 2069054"/>
              <a:gd name="connsiteX8" fmla="*/ 850006 w 1004552"/>
              <a:gd name="connsiteY8" fmla="*/ 592428 h 2069054"/>
              <a:gd name="connsiteX9" fmla="*/ 824248 w 1004552"/>
              <a:gd name="connsiteY9" fmla="*/ 669701 h 2069054"/>
              <a:gd name="connsiteX10" fmla="*/ 772732 w 1004552"/>
              <a:gd name="connsiteY10" fmla="*/ 746975 h 2069054"/>
              <a:gd name="connsiteX11" fmla="*/ 734096 w 1004552"/>
              <a:gd name="connsiteY11" fmla="*/ 785611 h 2069054"/>
              <a:gd name="connsiteX12" fmla="*/ 708338 w 1004552"/>
              <a:gd name="connsiteY12" fmla="*/ 837127 h 2069054"/>
              <a:gd name="connsiteX13" fmla="*/ 631065 w 1004552"/>
              <a:gd name="connsiteY13" fmla="*/ 940158 h 2069054"/>
              <a:gd name="connsiteX14" fmla="*/ 605307 w 1004552"/>
              <a:gd name="connsiteY14" fmla="*/ 978794 h 2069054"/>
              <a:gd name="connsiteX15" fmla="*/ 540913 w 1004552"/>
              <a:gd name="connsiteY15" fmla="*/ 1133341 h 2069054"/>
              <a:gd name="connsiteX16" fmla="*/ 502276 w 1004552"/>
              <a:gd name="connsiteY16" fmla="*/ 1159099 h 2069054"/>
              <a:gd name="connsiteX17" fmla="*/ 437882 w 1004552"/>
              <a:gd name="connsiteY17" fmla="*/ 1236372 h 2069054"/>
              <a:gd name="connsiteX18" fmla="*/ 373487 w 1004552"/>
              <a:gd name="connsiteY18" fmla="*/ 1352282 h 2069054"/>
              <a:gd name="connsiteX19" fmla="*/ 373487 w 1004552"/>
              <a:gd name="connsiteY19" fmla="*/ 1519707 h 2069054"/>
              <a:gd name="connsiteX20" fmla="*/ 540913 w 1004552"/>
              <a:gd name="connsiteY20" fmla="*/ 1416676 h 2069054"/>
              <a:gd name="connsiteX21" fmla="*/ 643944 w 1004552"/>
              <a:gd name="connsiteY21" fmla="*/ 1378039 h 2069054"/>
              <a:gd name="connsiteX22" fmla="*/ 721217 w 1004552"/>
              <a:gd name="connsiteY22" fmla="*/ 1390918 h 2069054"/>
              <a:gd name="connsiteX23" fmla="*/ 785611 w 1004552"/>
              <a:gd name="connsiteY23" fmla="*/ 1468192 h 2069054"/>
              <a:gd name="connsiteX24" fmla="*/ 772732 w 1004552"/>
              <a:gd name="connsiteY24" fmla="*/ 1648496 h 2069054"/>
              <a:gd name="connsiteX25" fmla="*/ 746975 w 1004552"/>
              <a:gd name="connsiteY25" fmla="*/ 1725769 h 2069054"/>
              <a:gd name="connsiteX26" fmla="*/ 643944 w 1004552"/>
              <a:gd name="connsiteY26" fmla="*/ 1906073 h 2069054"/>
              <a:gd name="connsiteX27" fmla="*/ 631065 w 1004552"/>
              <a:gd name="connsiteY27" fmla="*/ 1944710 h 2069054"/>
              <a:gd name="connsiteX28" fmla="*/ 579549 w 1004552"/>
              <a:gd name="connsiteY28" fmla="*/ 2021983 h 2069054"/>
              <a:gd name="connsiteX29" fmla="*/ 746975 w 1004552"/>
              <a:gd name="connsiteY29" fmla="*/ 1996225 h 2069054"/>
              <a:gd name="connsiteX30" fmla="*/ 837127 w 1004552"/>
              <a:gd name="connsiteY30" fmla="*/ 1970468 h 2069054"/>
              <a:gd name="connsiteX31" fmla="*/ 1004552 w 1004552"/>
              <a:gd name="connsiteY31" fmla="*/ 1931831 h 20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552" h="2069054">
                <a:moveTo>
                  <a:pt x="0" y="875763"/>
                </a:moveTo>
                <a:cubicBezTo>
                  <a:pt x="177103" y="620526"/>
                  <a:pt x="311560" y="346879"/>
                  <a:pt x="540913" y="141668"/>
                </a:cubicBezTo>
                <a:cubicBezTo>
                  <a:pt x="642988" y="50338"/>
                  <a:pt x="644896" y="50880"/>
                  <a:pt x="721217" y="0"/>
                </a:cubicBezTo>
                <a:cubicBezTo>
                  <a:pt x="751268" y="8586"/>
                  <a:pt x="784866" y="9194"/>
                  <a:pt x="811369" y="25758"/>
                </a:cubicBezTo>
                <a:cubicBezTo>
                  <a:pt x="822881" y="32953"/>
                  <a:pt x="821586" y="51082"/>
                  <a:pt x="824248" y="64394"/>
                </a:cubicBezTo>
                <a:cubicBezTo>
                  <a:pt x="830201" y="94160"/>
                  <a:pt x="827528" y="125748"/>
                  <a:pt x="837127" y="154546"/>
                </a:cubicBezTo>
                <a:cubicBezTo>
                  <a:pt x="845043" y="178294"/>
                  <a:pt x="862884" y="197476"/>
                  <a:pt x="875763" y="218941"/>
                </a:cubicBezTo>
                <a:cubicBezTo>
                  <a:pt x="880056" y="279042"/>
                  <a:pt x="892788" y="339133"/>
                  <a:pt x="888642" y="399245"/>
                </a:cubicBezTo>
                <a:cubicBezTo>
                  <a:pt x="884124" y="464759"/>
                  <a:pt x="865216" y="528544"/>
                  <a:pt x="850006" y="592428"/>
                </a:cubicBezTo>
                <a:cubicBezTo>
                  <a:pt x="843717" y="618841"/>
                  <a:pt x="839309" y="647110"/>
                  <a:pt x="824248" y="669701"/>
                </a:cubicBezTo>
                <a:cubicBezTo>
                  <a:pt x="807076" y="695459"/>
                  <a:pt x="791738" y="722539"/>
                  <a:pt x="772732" y="746975"/>
                </a:cubicBezTo>
                <a:cubicBezTo>
                  <a:pt x="761550" y="761352"/>
                  <a:pt x="744682" y="770790"/>
                  <a:pt x="734096" y="785611"/>
                </a:cubicBezTo>
                <a:cubicBezTo>
                  <a:pt x="722937" y="801234"/>
                  <a:pt x="717863" y="820458"/>
                  <a:pt x="708338" y="837127"/>
                </a:cubicBezTo>
                <a:cubicBezTo>
                  <a:pt x="685050" y="877881"/>
                  <a:pt x="660784" y="900533"/>
                  <a:pt x="631065" y="940158"/>
                </a:cubicBezTo>
                <a:cubicBezTo>
                  <a:pt x="621778" y="952541"/>
                  <a:pt x="611853" y="964768"/>
                  <a:pt x="605307" y="978794"/>
                </a:cubicBezTo>
                <a:cubicBezTo>
                  <a:pt x="581706" y="1029367"/>
                  <a:pt x="587349" y="1102384"/>
                  <a:pt x="540913" y="1133341"/>
                </a:cubicBezTo>
                <a:lnTo>
                  <a:pt x="502276" y="1159099"/>
                </a:lnTo>
                <a:cubicBezTo>
                  <a:pt x="478205" y="1255382"/>
                  <a:pt x="512317" y="1174343"/>
                  <a:pt x="437882" y="1236372"/>
                </a:cubicBezTo>
                <a:cubicBezTo>
                  <a:pt x="419995" y="1251278"/>
                  <a:pt x="374680" y="1349897"/>
                  <a:pt x="373487" y="1352282"/>
                </a:cubicBezTo>
                <a:cubicBezTo>
                  <a:pt x="342123" y="1477741"/>
                  <a:pt x="334583" y="1422444"/>
                  <a:pt x="373487" y="1519707"/>
                </a:cubicBezTo>
                <a:cubicBezTo>
                  <a:pt x="429296" y="1485363"/>
                  <a:pt x="480071" y="1441013"/>
                  <a:pt x="540913" y="1416676"/>
                </a:cubicBezTo>
                <a:cubicBezTo>
                  <a:pt x="617912" y="1385876"/>
                  <a:pt x="583375" y="1398229"/>
                  <a:pt x="643944" y="1378039"/>
                </a:cubicBezTo>
                <a:cubicBezTo>
                  <a:pt x="669702" y="1382332"/>
                  <a:pt x="697355" y="1380312"/>
                  <a:pt x="721217" y="1390918"/>
                </a:cubicBezTo>
                <a:cubicBezTo>
                  <a:pt x="744705" y="1401357"/>
                  <a:pt x="771927" y="1447665"/>
                  <a:pt x="785611" y="1468192"/>
                </a:cubicBezTo>
                <a:cubicBezTo>
                  <a:pt x="781318" y="1528293"/>
                  <a:pt x="781670" y="1588908"/>
                  <a:pt x="772732" y="1648496"/>
                </a:cubicBezTo>
                <a:cubicBezTo>
                  <a:pt x="768704" y="1675347"/>
                  <a:pt x="757858" y="1700895"/>
                  <a:pt x="746975" y="1725769"/>
                </a:cubicBezTo>
                <a:cubicBezTo>
                  <a:pt x="695181" y="1844156"/>
                  <a:pt x="701450" y="1829398"/>
                  <a:pt x="643944" y="1906073"/>
                </a:cubicBezTo>
                <a:cubicBezTo>
                  <a:pt x="639651" y="1918952"/>
                  <a:pt x="637658" y="1932843"/>
                  <a:pt x="631065" y="1944710"/>
                </a:cubicBezTo>
                <a:cubicBezTo>
                  <a:pt x="616031" y="1971771"/>
                  <a:pt x="579549" y="2021983"/>
                  <a:pt x="579549" y="2021983"/>
                </a:cubicBezTo>
                <a:cubicBezTo>
                  <a:pt x="673692" y="2069054"/>
                  <a:pt x="602928" y="2050242"/>
                  <a:pt x="746975" y="1996225"/>
                </a:cubicBezTo>
                <a:cubicBezTo>
                  <a:pt x="776238" y="1985251"/>
                  <a:pt x="807297" y="1979790"/>
                  <a:pt x="837127" y="1970468"/>
                </a:cubicBezTo>
                <a:cubicBezTo>
                  <a:pt x="978143" y="1926401"/>
                  <a:pt x="908593" y="1931831"/>
                  <a:pt x="1004552" y="1931831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1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4_0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938"/>
            <a:ext cx="8229600" cy="6842125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5867400" y="1295400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Lab 10 The Cell Cycle Lab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23176"/>
            <a:ext cx="3048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buFontTx/>
              <a:buChar char="-"/>
            </a:pPr>
            <a:r>
              <a:rPr lang="en-US" sz="1600" dirty="0" smtClean="0"/>
              <a:t>The period of time between mitotic divisions</a:t>
            </a:r>
          </a:p>
          <a:p>
            <a:pPr algn="ctr">
              <a:buFontTx/>
              <a:buChar char="-"/>
            </a:pPr>
            <a:r>
              <a:rPr lang="en-US" sz="1600" dirty="0" smtClean="0"/>
              <a:t>Growth period, preparation period</a:t>
            </a: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buFontTx/>
              <a:buChar char="-"/>
            </a:pPr>
            <a:r>
              <a:rPr lang="en-US" sz="1600" dirty="0" smtClean="0"/>
              <a:t>Duplicated chromosomes separate into two nuclei, each with the same genetic information as the parent cell’s; division of the chromosomes </a:t>
            </a:r>
          </a:p>
          <a:p>
            <a:pPr algn="ctr">
              <a:buFontTx/>
              <a:buChar char="-"/>
            </a:pPr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Division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/>
              <a:t>- </a:t>
            </a:r>
            <a:r>
              <a:rPr lang="en-US" sz="1600" dirty="0" err="1" smtClean="0"/>
              <a:t>Cytoplasmic</a:t>
            </a:r>
            <a:r>
              <a:rPr lang="en-US" sz="1600" dirty="0" smtClean="0"/>
              <a:t> division of the actual cell</a:t>
            </a:r>
          </a:p>
          <a:p>
            <a:pPr algn="ctr"/>
            <a:endParaRPr lang="en-US" sz="1600" dirty="0"/>
          </a:p>
        </p:txBody>
      </p:sp>
      <p:pic>
        <p:nvPicPr>
          <p:cNvPr id="5" name="Picture 3" descr="Figure 9"/>
          <p:cNvPicPr>
            <a:picLocks noChangeAspect="1" noChangeArrowheads="1"/>
          </p:cNvPicPr>
          <p:nvPr/>
        </p:nvPicPr>
        <p:blipFill>
          <a:blip r:embed="rId2" cstate="print"/>
          <a:srcRect t="29928"/>
          <a:stretch>
            <a:fillRect/>
          </a:stretch>
        </p:blipFill>
        <p:spPr bwMode="auto">
          <a:xfrm>
            <a:off x="3475761" y="1600200"/>
            <a:ext cx="559203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152400" y="2895600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9" descr="09_009aa"/>
          <p:cNvPicPr>
            <a:picLocks noChangeAspect="1" noChangeArrowheads="1"/>
          </p:cNvPicPr>
          <p:nvPr/>
        </p:nvPicPr>
        <p:blipFill>
          <a:blip r:embed="rId2" cstate="print"/>
          <a:srcRect b="84444"/>
          <a:stretch>
            <a:fillRect/>
          </a:stretch>
        </p:blipFill>
        <p:spPr bwMode="auto">
          <a:xfrm>
            <a:off x="1685925" y="0"/>
            <a:ext cx="5770563" cy="1066800"/>
          </a:xfrm>
          <a:prstGeom prst="rect">
            <a:avLst/>
          </a:prstGeom>
          <a:noFill/>
        </p:spPr>
      </p:pic>
      <p:pic>
        <p:nvPicPr>
          <p:cNvPr id="3" name="Picture 1029" descr="09_009aa"/>
          <p:cNvPicPr>
            <a:picLocks noChangeAspect="1" noChangeArrowheads="1"/>
          </p:cNvPicPr>
          <p:nvPr/>
        </p:nvPicPr>
        <p:blipFill>
          <a:blip r:embed="rId2" cstate="print"/>
          <a:srcRect t="16667" b="66667"/>
          <a:stretch>
            <a:fillRect/>
          </a:stretch>
        </p:blipFill>
        <p:spPr bwMode="auto">
          <a:xfrm>
            <a:off x="1685925" y="1143000"/>
            <a:ext cx="5770563" cy="1143000"/>
          </a:xfrm>
          <a:prstGeom prst="rect">
            <a:avLst/>
          </a:prstGeom>
          <a:noFill/>
        </p:spPr>
      </p:pic>
      <p:pic>
        <p:nvPicPr>
          <p:cNvPr id="4" name="Picture 1029" descr="09_009aa"/>
          <p:cNvPicPr>
            <a:picLocks noChangeAspect="1" noChangeArrowheads="1"/>
          </p:cNvPicPr>
          <p:nvPr/>
        </p:nvPicPr>
        <p:blipFill>
          <a:blip r:embed="rId2" cstate="print"/>
          <a:srcRect t="33333" b="50000"/>
          <a:stretch>
            <a:fillRect/>
          </a:stretch>
        </p:blipFill>
        <p:spPr bwMode="auto">
          <a:xfrm>
            <a:off x="1685925" y="2286000"/>
            <a:ext cx="5770563" cy="1143000"/>
          </a:xfrm>
          <a:prstGeom prst="rect">
            <a:avLst/>
          </a:prstGeom>
          <a:noFill/>
        </p:spPr>
      </p:pic>
      <p:pic>
        <p:nvPicPr>
          <p:cNvPr id="5" name="Picture 1029" descr="09_009aa"/>
          <p:cNvPicPr>
            <a:picLocks noChangeAspect="1" noChangeArrowheads="1"/>
          </p:cNvPicPr>
          <p:nvPr/>
        </p:nvPicPr>
        <p:blipFill>
          <a:blip r:embed="rId2" cstate="print"/>
          <a:srcRect t="50000" b="33333"/>
          <a:stretch>
            <a:fillRect/>
          </a:stretch>
        </p:blipFill>
        <p:spPr bwMode="auto">
          <a:xfrm>
            <a:off x="1685925" y="3429000"/>
            <a:ext cx="5770563" cy="1143000"/>
          </a:xfrm>
          <a:prstGeom prst="rect">
            <a:avLst/>
          </a:prstGeom>
          <a:noFill/>
        </p:spPr>
      </p:pic>
      <p:pic>
        <p:nvPicPr>
          <p:cNvPr id="6" name="Picture 1029" descr="09_009aa"/>
          <p:cNvPicPr>
            <a:picLocks noChangeAspect="1" noChangeArrowheads="1"/>
          </p:cNvPicPr>
          <p:nvPr/>
        </p:nvPicPr>
        <p:blipFill>
          <a:blip r:embed="rId2" cstate="print"/>
          <a:srcRect t="66667" b="16667"/>
          <a:stretch>
            <a:fillRect/>
          </a:stretch>
        </p:blipFill>
        <p:spPr bwMode="auto">
          <a:xfrm>
            <a:off x="1685925" y="4572000"/>
            <a:ext cx="5770563" cy="1143000"/>
          </a:xfrm>
          <a:prstGeom prst="rect">
            <a:avLst/>
          </a:prstGeom>
          <a:noFill/>
        </p:spPr>
      </p:pic>
      <p:pic>
        <p:nvPicPr>
          <p:cNvPr id="7" name="Picture 1029" descr="09_009aa"/>
          <p:cNvPicPr>
            <a:picLocks noChangeAspect="1" noChangeArrowheads="1"/>
          </p:cNvPicPr>
          <p:nvPr/>
        </p:nvPicPr>
        <p:blipFill>
          <a:blip r:embed="rId2" cstate="print"/>
          <a:srcRect t="83333"/>
          <a:stretch>
            <a:fillRect/>
          </a:stretch>
        </p:blipFill>
        <p:spPr bwMode="auto">
          <a:xfrm>
            <a:off x="1685925" y="5715000"/>
            <a:ext cx="5770563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/>
              <a:t>Figure 9.3</a:t>
            </a:r>
          </a:p>
        </p:txBody>
      </p:sp>
      <p:pic>
        <p:nvPicPr>
          <p:cNvPr id="232451" name="Picture 3" descr="Fig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263" y="11113"/>
            <a:ext cx="6723062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1200150"/>
            <a:ext cx="6153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4430713"/>
            <a:ext cx="1600200" cy="46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hlinkClick r:id="rId3" action="ppaction://hlinksldjump"/>
              </a:rPr>
              <a:t>Description</a:t>
            </a:r>
            <a:r>
              <a:rPr lang="en-US" b="1" dirty="0">
                <a:latin typeface="+mn-lt"/>
                <a:hlinkClick r:id="" action="ppaction://noaction"/>
              </a:rPr>
              <a:t>?</a:t>
            </a: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343400"/>
            <a:ext cx="1066800" cy="25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4" action="ppaction://hlinksldjump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6553200" y="40386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hlinkClick r:id="" action="ppaction://noaction"/>
              </a:rPr>
              <a:t>I</a:t>
            </a:r>
            <a:r>
              <a:rPr lang="en-US" sz="1050" b="1" dirty="0">
                <a:latin typeface="+mn-lt"/>
                <a:hlinkClick r:id="" action="ppaction://noaction"/>
              </a:rPr>
              <a:t>NTERPHASE</a:t>
            </a:r>
            <a:endParaRPr lang="en-US" sz="105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5720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6553200" y="52165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TELOPHASE</a:t>
            </a:r>
            <a:endParaRPr lang="en-US" sz="1050" b="1" dirty="0">
              <a:latin typeface="+mn-lt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6553200" y="48768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" action="ppaction://noaction"/>
              </a:rPr>
              <a:t>ANAPHASE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1219200"/>
            <a:ext cx="6153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29400" y="40894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hlinkClick r:id="rId3" action="ppaction://hlinksldjump"/>
              </a:rPr>
              <a:t>I</a:t>
            </a:r>
            <a:r>
              <a:rPr lang="en-US" sz="1050" b="1" dirty="0">
                <a:latin typeface="+mn-lt"/>
                <a:hlinkClick r:id="rId3" action="ppaction://hlinksldjump"/>
              </a:rPr>
              <a:t>NTERPHASE</a:t>
            </a:r>
            <a:endParaRPr lang="en-US" sz="105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3581400"/>
            <a:ext cx="5334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4394200"/>
            <a:ext cx="1066800" cy="25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4" action="ppaction://hlinksldjump"/>
              </a:rPr>
              <a:t>PROPHASE</a:t>
            </a:r>
            <a:endParaRPr lang="en-US" sz="105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46482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5" action="ppaction://hlinksldjump"/>
              </a:rPr>
              <a:t>METAPHASE</a:t>
            </a:r>
            <a:endParaRPr lang="en-US" sz="1050" b="1" dirty="0">
              <a:latin typeface="+mn-lt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6629400" y="5334000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6" action="ppaction://hlinksldjump"/>
              </a:rPr>
              <a:t>TELOPHASE</a:t>
            </a:r>
            <a:endParaRPr lang="en-US" sz="1050" b="1" dirty="0">
              <a:latin typeface="+mn-lt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6629400" y="4987925"/>
            <a:ext cx="10668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hlinkClick r:id="rId7" action="ppaction://hlinksldjump"/>
              </a:rPr>
              <a:t>ANAPHASE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0_mitosis-interphase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4978400" cy="3733800"/>
          </a:xfrm>
          <a:prstGeom prst="rect">
            <a:avLst/>
          </a:prstGeom>
        </p:spPr>
      </p:pic>
      <p:pic>
        <p:nvPicPr>
          <p:cNvPr id="3" name="Picture 2" descr="539_mitosis-interphase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752600"/>
            <a:ext cx="43688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990600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Plant Cell </a:t>
            </a:r>
            <a:r>
              <a:rPr lang="en-US" sz="2800" dirty="0" err="1" smtClean="0"/>
              <a:t>Interphase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990600"/>
            <a:ext cx="380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Animal Cell </a:t>
            </a:r>
            <a:r>
              <a:rPr lang="en-US" sz="2800" dirty="0" err="1" smtClean="0"/>
              <a:t>Interphase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466</Words>
  <Application>Microsoft Macintosh PowerPoint</Application>
  <PresentationFormat>On-screen Show (4:3)</PresentationFormat>
  <Paragraphs>162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9.3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Melvin Smith II</cp:lastModifiedBy>
  <cp:revision>21</cp:revision>
  <dcterms:created xsi:type="dcterms:W3CDTF">2010-11-09T11:27:24Z</dcterms:created>
  <dcterms:modified xsi:type="dcterms:W3CDTF">2014-11-01T01:49:38Z</dcterms:modified>
</cp:coreProperties>
</file>