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82B8-D241-484A-A4AF-B183B79F24E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347A-890E-420F-A6D4-76829F298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82B8-D241-484A-A4AF-B183B79F24E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347A-890E-420F-A6D4-76829F298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82B8-D241-484A-A4AF-B183B79F24E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347A-890E-420F-A6D4-76829F298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82B8-D241-484A-A4AF-B183B79F24E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347A-890E-420F-A6D4-76829F298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82B8-D241-484A-A4AF-B183B79F24E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347A-890E-420F-A6D4-76829F298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82B8-D241-484A-A4AF-B183B79F24E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347A-890E-420F-A6D4-76829F298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82B8-D241-484A-A4AF-B183B79F24E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347A-890E-420F-A6D4-76829F298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82B8-D241-484A-A4AF-B183B79F24E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347A-890E-420F-A6D4-76829F298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82B8-D241-484A-A4AF-B183B79F24E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347A-890E-420F-A6D4-76829F298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82B8-D241-484A-A4AF-B183B79F24E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347A-890E-420F-A6D4-76829F298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82B8-D241-484A-A4AF-B183B79F24E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347A-890E-420F-A6D4-76829F298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182B8-D241-484A-A4AF-B183B79F24E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A347A-890E-420F-A6D4-76829F298A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Lab Practical II Review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Designed previously by Ms. F. Turner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b="1" dirty="0" smtClean="0"/>
              <a:t>9/10. Be able to identify the parts and function of a spectrophotometer (functions of each part are described in page 96)</a:t>
            </a:r>
            <a:endParaRPr lang="en-US" sz="2400" b="1" dirty="0"/>
          </a:p>
        </p:txBody>
      </p:sp>
      <p:pic>
        <p:nvPicPr>
          <p:cNvPr id="1026" name="Picture 2" descr="http://websites.labx.com/rankin/pics/3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676400"/>
            <a:ext cx="5715000" cy="32766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" y="54102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11. Describe the steps involved in measuring the absorption spectrum from a test tube containing chlorophyll (page 97)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188" y="2971800"/>
            <a:ext cx="22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Sample Compartment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12192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4191000"/>
            <a:ext cx="2812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Transmittance/Absorbance </a:t>
            </a:r>
          </a:p>
          <a:p>
            <a:pPr algn="ctr"/>
            <a:r>
              <a:rPr lang="en-US" b="1" dirty="0" smtClean="0"/>
              <a:t>Control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4267200"/>
            <a:ext cx="14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Power Switch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3048000"/>
            <a:ext cx="200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Wavelength Switch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4953000"/>
            <a:ext cx="67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Filter</a:t>
            </a:r>
            <a:endParaRPr lang="en-US" b="1" dirty="0"/>
          </a:p>
        </p:txBody>
      </p: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2397466" y="3156466"/>
            <a:ext cx="802934" cy="1201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</p:cNvCxnSpPr>
          <p:nvPr/>
        </p:nvCxnSpPr>
        <p:spPr>
          <a:xfrm>
            <a:off x="5327462" y="1588532"/>
            <a:ext cx="6538" cy="4688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</p:cNvCxnSpPr>
          <p:nvPr/>
        </p:nvCxnSpPr>
        <p:spPr>
          <a:xfrm flipV="1">
            <a:off x="2316618" y="4419600"/>
            <a:ext cx="1417182" cy="322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3"/>
          </p:cNvCxnSpPr>
          <p:nvPr/>
        </p:nvCxnSpPr>
        <p:spPr>
          <a:xfrm flipV="1">
            <a:off x="2124973" y="4800600"/>
            <a:ext cx="618227" cy="3370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410200" y="4419600"/>
            <a:ext cx="8382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1"/>
          </p:cNvCxnSpPr>
          <p:nvPr/>
        </p:nvCxnSpPr>
        <p:spPr>
          <a:xfrm flipH="1">
            <a:off x="5791200" y="3232666"/>
            <a:ext cx="1371600" cy="439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b="1" dirty="0" smtClean="0"/>
              <a:t>13. Be able to interpret the color of an unknown substance from an absorption spectrum graph.</a:t>
            </a:r>
            <a:endParaRPr lang="en-US" sz="32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1622738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4400" y="5966138"/>
            <a:ext cx="723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030310" y="1524000"/>
            <a:ext cx="6928834" cy="4320862"/>
          </a:xfrm>
          <a:custGeom>
            <a:avLst/>
            <a:gdLst>
              <a:gd name="connsiteX0" fmla="*/ 0 w 6928834"/>
              <a:gd name="connsiteY0" fmla="*/ 407831 h 4320862"/>
              <a:gd name="connsiteX1" fmla="*/ 1094704 w 6928834"/>
              <a:gd name="connsiteY1" fmla="*/ 369194 h 4320862"/>
              <a:gd name="connsiteX2" fmla="*/ 1931831 w 6928834"/>
              <a:gd name="connsiteY2" fmla="*/ 2622997 h 4320862"/>
              <a:gd name="connsiteX3" fmla="*/ 2653048 w 6928834"/>
              <a:gd name="connsiteY3" fmla="*/ 3949521 h 4320862"/>
              <a:gd name="connsiteX4" fmla="*/ 3219718 w 6928834"/>
              <a:gd name="connsiteY4" fmla="*/ 4155583 h 4320862"/>
              <a:gd name="connsiteX5" fmla="*/ 3554569 w 6928834"/>
              <a:gd name="connsiteY5" fmla="*/ 2957848 h 4320862"/>
              <a:gd name="connsiteX6" fmla="*/ 3889420 w 6928834"/>
              <a:gd name="connsiteY6" fmla="*/ 1347989 h 4320862"/>
              <a:gd name="connsiteX7" fmla="*/ 4159876 w 6928834"/>
              <a:gd name="connsiteY7" fmla="*/ 716924 h 4320862"/>
              <a:gd name="connsiteX8" fmla="*/ 4584879 w 6928834"/>
              <a:gd name="connsiteY8" fmla="*/ 781318 h 4320862"/>
              <a:gd name="connsiteX9" fmla="*/ 5074276 w 6928834"/>
              <a:gd name="connsiteY9" fmla="*/ 1412383 h 4320862"/>
              <a:gd name="connsiteX10" fmla="*/ 5743977 w 6928834"/>
              <a:gd name="connsiteY10" fmla="*/ 2146479 h 4320862"/>
              <a:gd name="connsiteX11" fmla="*/ 6490952 w 6928834"/>
              <a:gd name="connsiteY11" fmla="*/ 2996484 h 4320862"/>
              <a:gd name="connsiteX12" fmla="*/ 6928834 w 6928834"/>
              <a:gd name="connsiteY12" fmla="*/ 3524518 h 4320862"/>
              <a:gd name="connsiteX13" fmla="*/ 6928834 w 6928834"/>
              <a:gd name="connsiteY13" fmla="*/ 3524518 h 432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28834" h="4320862">
                <a:moveTo>
                  <a:pt x="0" y="407831"/>
                </a:moveTo>
                <a:cubicBezTo>
                  <a:pt x="386366" y="203915"/>
                  <a:pt x="772732" y="0"/>
                  <a:pt x="1094704" y="369194"/>
                </a:cubicBezTo>
                <a:cubicBezTo>
                  <a:pt x="1416676" y="738388"/>
                  <a:pt x="1672107" y="2026276"/>
                  <a:pt x="1931831" y="2622997"/>
                </a:cubicBezTo>
                <a:cubicBezTo>
                  <a:pt x="2191555" y="3219718"/>
                  <a:pt x="2438400" y="3694090"/>
                  <a:pt x="2653048" y="3949521"/>
                </a:cubicBezTo>
                <a:cubicBezTo>
                  <a:pt x="2867696" y="4204952"/>
                  <a:pt x="3069465" y="4320862"/>
                  <a:pt x="3219718" y="4155583"/>
                </a:cubicBezTo>
                <a:cubicBezTo>
                  <a:pt x="3369971" y="3990304"/>
                  <a:pt x="3442952" y="3425780"/>
                  <a:pt x="3554569" y="2957848"/>
                </a:cubicBezTo>
                <a:cubicBezTo>
                  <a:pt x="3666186" y="2489916"/>
                  <a:pt x="3788536" y="1721476"/>
                  <a:pt x="3889420" y="1347989"/>
                </a:cubicBezTo>
                <a:cubicBezTo>
                  <a:pt x="3990305" y="974502"/>
                  <a:pt x="4043966" y="811369"/>
                  <a:pt x="4159876" y="716924"/>
                </a:cubicBezTo>
                <a:cubicBezTo>
                  <a:pt x="4275786" y="622479"/>
                  <a:pt x="4432479" y="665408"/>
                  <a:pt x="4584879" y="781318"/>
                </a:cubicBezTo>
                <a:cubicBezTo>
                  <a:pt x="4737279" y="897228"/>
                  <a:pt x="4881093" y="1184856"/>
                  <a:pt x="5074276" y="1412383"/>
                </a:cubicBezTo>
                <a:cubicBezTo>
                  <a:pt x="5267459" y="1639910"/>
                  <a:pt x="5507864" y="1882462"/>
                  <a:pt x="5743977" y="2146479"/>
                </a:cubicBezTo>
                <a:cubicBezTo>
                  <a:pt x="5980090" y="2410496"/>
                  <a:pt x="6293476" y="2766811"/>
                  <a:pt x="6490952" y="2996484"/>
                </a:cubicBezTo>
                <a:cubicBezTo>
                  <a:pt x="6688428" y="3226157"/>
                  <a:pt x="6928834" y="3524518"/>
                  <a:pt x="6928834" y="3524518"/>
                </a:cubicBezTo>
                <a:lnTo>
                  <a:pt x="6928834" y="3524518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534762" y="3449557"/>
            <a:ext cx="2200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Absorbance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06548" y="6273225"/>
            <a:ext cx="2308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Wavelength 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 rot="19106693">
            <a:off x="1109475" y="5774937"/>
            <a:ext cx="123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Blue/Violet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9106693">
            <a:off x="3330420" y="5851136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9106693">
            <a:off x="5004364" y="5774937"/>
            <a:ext cx="131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Red/Orange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24600" y="12954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What wavelength of light is/are being absorbed from this chart?</a:t>
            </a:r>
          </a:p>
          <a:p>
            <a:endParaRPr lang="en-US" i="1" dirty="0">
              <a:solidFill>
                <a:srgbClr val="0070C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What wavelength of light is/are being reflected from this chart?</a:t>
            </a:r>
            <a:endParaRPr lang="en-US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b="1" dirty="0" smtClean="0"/>
              <a:t>14. Identify various pigments that have been separated using paper chromatography</a:t>
            </a:r>
            <a:endParaRPr lang="en-US" sz="3200" b="1" dirty="0"/>
          </a:p>
        </p:txBody>
      </p:sp>
      <p:pic>
        <p:nvPicPr>
          <p:cNvPr id="23554" name="Picture 2" descr="http://www.hsu.edu/uploadedImages/bachelors_degree/majors/Bachelor_of_Science/Biology/Nature_Trivia/Plants/Separation_of_Plant_Pigments_by_Paper_Chromatography/chromatograp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5675" y="1905000"/>
            <a:ext cx="2152650" cy="42386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642556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http://www.hsu.edu/uploadedImages/bachelors_degree/majors/Bachelor_of_Science/Biology/Nature_Trivia/Plants/Separation_of_Plant_Pigments_by_Paper_Chromatography/chromatograph1.jpg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b="1" dirty="0" smtClean="0"/>
              <a:t>15. Be able to indicate the phases of the cell cycle in an onion root cell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0774" t="1688" r="23220" b="59494"/>
          <a:stretch>
            <a:fillRect/>
          </a:stretch>
        </p:blipFill>
        <p:spPr bwMode="auto">
          <a:xfrm>
            <a:off x="457200" y="2057400"/>
            <a:ext cx="1600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0000" t="7220" r="24114" b="53404"/>
          <a:stretch>
            <a:fillRect/>
          </a:stretch>
        </p:blipFill>
        <p:spPr bwMode="auto">
          <a:xfrm>
            <a:off x="2286000" y="4495800"/>
            <a:ext cx="1600200" cy="17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52439" t="10708" r="29268" b="50000"/>
          <a:stretch>
            <a:fillRect/>
          </a:stretch>
        </p:blipFill>
        <p:spPr bwMode="auto">
          <a:xfrm>
            <a:off x="4038600" y="2047240"/>
            <a:ext cx="1295400" cy="17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48777" t="8413" r="32874" b="46632"/>
          <a:stretch>
            <a:fillRect/>
          </a:stretch>
        </p:blipFill>
        <p:spPr bwMode="auto">
          <a:xfrm>
            <a:off x="5638800" y="4495800"/>
            <a:ext cx="1371600" cy="17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50000" t="1931" r="30368" b="56867"/>
          <a:stretch>
            <a:fillRect/>
          </a:stretch>
        </p:blipFill>
        <p:spPr bwMode="auto">
          <a:xfrm>
            <a:off x="7391400" y="1981200"/>
            <a:ext cx="121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37908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Interphase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6248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Prophase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3810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Metaphase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6248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Anaphase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39000" y="3810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Telophase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b="1" dirty="0" smtClean="0"/>
              <a:t>16. Be able to differentiate animal and plant cell </a:t>
            </a:r>
            <a:r>
              <a:rPr lang="en-US" b="1" dirty="0" err="1" smtClean="0"/>
              <a:t>cytokinesis</a:t>
            </a:r>
            <a:endParaRPr lang="en-US" b="1" dirty="0"/>
          </a:p>
        </p:txBody>
      </p:sp>
      <p:pic>
        <p:nvPicPr>
          <p:cNvPr id="4" name="Picture 3" descr="548_mitosis-telophase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648338"/>
            <a:ext cx="4267200" cy="3200400"/>
          </a:xfrm>
          <a:prstGeom prst="rect">
            <a:avLst/>
          </a:prstGeom>
        </p:spPr>
      </p:pic>
      <p:pic>
        <p:nvPicPr>
          <p:cNvPr id="5" name="Picture 4" descr="547_mitosis-telophase-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724538"/>
            <a:ext cx="4165600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2281535"/>
            <a:ext cx="4176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Animal Cell Cleavage Furrow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281535"/>
            <a:ext cx="376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Plant Cell Plate Formation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 rot="14012121">
            <a:off x="6504666" y="5591369"/>
            <a:ext cx="12192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8287247">
            <a:off x="1539760" y="5293335"/>
            <a:ext cx="12192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843741">
            <a:off x="5276561" y="2886752"/>
            <a:ext cx="12192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b="1" dirty="0" smtClean="0"/>
              <a:t>17. Be able to determine the genotype of individuals in a pedigree</a:t>
            </a:r>
            <a:endParaRPr lang="en-US" b="1" dirty="0"/>
          </a:p>
        </p:txBody>
      </p:sp>
      <p:sp>
        <p:nvSpPr>
          <p:cNvPr id="4" name="Flowchart: Process 3"/>
          <p:cNvSpPr/>
          <p:nvPr/>
        </p:nvSpPr>
        <p:spPr>
          <a:xfrm>
            <a:off x="3048000" y="2168525"/>
            <a:ext cx="914400" cy="914400"/>
          </a:xfrm>
          <a:prstGeom prst="flowChartProcess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5181600" y="2092325"/>
            <a:ext cx="914400" cy="990600"/>
          </a:xfrm>
          <a:prstGeom prst="flowChartConnector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>
            <a:off x="3962400" y="2625725"/>
            <a:ext cx="121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076700" y="3121025"/>
            <a:ext cx="99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38400" y="3616325"/>
            <a:ext cx="441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247900" y="3806825"/>
            <a:ext cx="38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619500" y="3806825"/>
            <a:ext cx="38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667500" y="3806825"/>
            <a:ext cx="38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Connector 11"/>
          <p:cNvSpPr/>
          <p:nvPr/>
        </p:nvSpPr>
        <p:spPr>
          <a:xfrm>
            <a:off x="4724400" y="4073525"/>
            <a:ext cx="685800" cy="742950"/>
          </a:xfrm>
          <a:prstGeom prst="flowChartConnector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5295900" y="3806825"/>
            <a:ext cx="38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Process 13"/>
          <p:cNvSpPr/>
          <p:nvPr/>
        </p:nvSpPr>
        <p:spPr>
          <a:xfrm>
            <a:off x="5486400" y="4149725"/>
            <a:ext cx="685800" cy="609600"/>
          </a:xfrm>
          <a:prstGeom prst="flowChartProcess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10800000" flipV="1">
            <a:off x="5257800" y="3997325"/>
            <a:ext cx="2286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86400" y="3997325"/>
            <a:ext cx="2286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Process 16"/>
          <p:cNvSpPr/>
          <p:nvPr/>
        </p:nvSpPr>
        <p:spPr>
          <a:xfrm>
            <a:off x="3505200" y="3997325"/>
            <a:ext cx="685800" cy="685800"/>
          </a:xfrm>
          <a:prstGeom prst="flowChartProcess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2133600" y="3997325"/>
            <a:ext cx="685800" cy="742950"/>
          </a:xfrm>
          <a:prstGeom prst="flowChartConnector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10800000" flipV="1">
            <a:off x="6629400" y="3997325"/>
            <a:ext cx="2286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58000" y="3997325"/>
            <a:ext cx="3048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6934200" y="4149725"/>
            <a:ext cx="685800" cy="742950"/>
          </a:xfrm>
          <a:prstGeom prst="flowChartConnector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6248400" y="4149725"/>
            <a:ext cx="685800" cy="742950"/>
          </a:xfrm>
          <a:prstGeom prst="flowChartConnector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6705600" y="4073525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149600" y="1787525"/>
            <a:ext cx="660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Male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181600" y="1787525"/>
            <a:ext cx="865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Female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962400" y="2332037"/>
            <a:ext cx="1227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“Marriage”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105400" y="3235325"/>
            <a:ext cx="971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Children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05000" y="4770437"/>
            <a:ext cx="1058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Daughter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505200" y="4770437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Son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953000" y="4759325"/>
            <a:ext cx="1082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Fraternal </a:t>
            </a:r>
          </a:p>
          <a:p>
            <a:pPr algn="ctr"/>
            <a:r>
              <a:rPr lang="en-US"/>
              <a:t>Twins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508750" y="4759325"/>
            <a:ext cx="987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Identical</a:t>
            </a:r>
          </a:p>
          <a:p>
            <a:pPr algn="ctr"/>
            <a:r>
              <a:rPr lang="en-US"/>
              <a:t>Twins</a:t>
            </a:r>
          </a:p>
        </p:txBody>
      </p:sp>
      <p:sp>
        <p:nvSpPr>
          <p:cNvPr id="32" name="Flowchart: Process 31"/>
          <p:cNvSpPr/>
          <p:nvPr/>
        </p:nvSpPr>
        <p:spPr>
          <a:xfrm>
            <a:off x="3048000" y="2168525"/>
            <a:ext cx="914400" cy="914400"/>
          </a:xfrm>
          <a:prstGeom prst="flowChartProces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2133600" y="3997325"/>
            <a:ext cx="685800" cy="742950"/>
          </a:xfrm>
          <a:prstGeom prst="flowChartConnector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4724400" y="4073525"/>
            <a:ext cx="685800" cy="742950"/>
          </a:xfrm>
          <a:prstGeom prst="flowChartConnector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572000" y="3387725"/>
            <a:ext cx="5334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04800" y="5706070"/>
            <a:ext cx="861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i="1" dirty="0" smtClean="0"/>
              <a:t>Are you able to determine the genotype of each individual shown on this pedigree? Assume that the shaded shapes above represent individuals who carry homozygous recessive alleles.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b="1" dirty="0" smtClean="0"/>
              <a:t>18. Be able to determine bacteria strains that carry antibiotic resistance</a:t>
            </a:r>
            <a:endParaRPr lang="en-US" b="1" dirty="0"/>
          </a:p>
        </p:txBody>
      </p:sp>
      <p:sp>
        <p:nvSpPr>
          <p:cNvPr id="4" name="Flowchart: Connector 3"/>
          <p:cNvSpPr/>
          <p:nvPr/>
        </p:nvSpPr>
        <p:spPr>
          <a:xfrm>
            <a:off x="685800" y="1905000"/>
            <a:ext cx="3352800" cy="3200400"/>
          </a:xfrm>
          <a:prstGeom prst="flowChartConnec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4724400" y="1905000"/>
            <a:ext cx="3352800" cy="32004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  <a:endCxn id="4" idx="4"/>
          </p:cNvCxnSpPr>
          <p:nvPr/>
        </p:nvCxnSpPr>
        <p:spPr>
          <a:xfrm>
            <a:off x="2362200" y="1905000"/>
            <a:ext cx="0" cy="320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0"/>
            <a:endCxn id="5" idx="4"/>
          </p:cNvCxnSpPr>
          <p:nvPr/>
        </p:nvCxnSpPr>
        <p:spPr>
          <a:xfrm>
            <a:off x="6400800" y="1905000"/>
            <a:ext cx="0" cy="320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6800" y="53340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Regular LB agar plate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5334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LB agar plate with </a:t>
            </a:r>
            <a:r>
              <a:rPr lang="en-US" sz="2000" b="1" dirty="0" err="1" smtClean="0"/>
              <a:t>Kanamycin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443126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4419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4419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4419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4" name="Freeform 13"/>
          <p:cNvSpPr/>
          <p:nvPr/>
        </p:nvSpPr>
        <p:spPr>
          <a:xfrm>
            <a:off x="1066800" y="2286000"/>
            <a:ext cx="1004552" cy="2069054"/>
          </a:xfrm>
          <a:custGeom>
            <a:avLst/>
            <a:gdLst>
              <a:gd name="connsiteX0" fmla="*/ 0 w 1004552"/>
              <a:gd name="connsiteY0" fmla="*/ 875763 h 2069054"/>
              <a:gd name="connsiteX1" fmla="*/ 540913 w 1004552"/>
              <a:gd name="connsiteY1" fmla="*/ 141668 h 2069054"/>
              <a:gd name="connsiteX2" fmla="*/ 721217 w 1004552"/>
              <a:gd name="connsiteY2" fmla="*/ 0 h 2069054"/>
              <a:gd name="connsiteX3" fmla="*/ 811369 w 1004552"/>
              <a:gd name="connsiteY3" fmla="*/ 25758 h 2069054"/>
              <a:gd name="connsiteX4" fmla="*/ 824248 w 1004552"/>
              <a:gd name="connsiteY4" fmla="*/ 64394 h 2069054"/>
              <a:gd name="connsiteX5" fmla="*/ 837127 w 1004552"/>
              <a:gd name="connsiteY5" fmla="*/ 154546 h 2069054"/>
              <a:gd name="connsiteX6" fmla="*/ 875763 w 1004552"/>
              <a:gd name="connsiteY6" fmla="*/ 218941 h 2069054"/>
              <a:gd name="connsiteX7" fmla="*/ 888642 w 1004552"/>
              <a:gd name="connsiteY7" fmla="*/ 399245 h 2069054"/>
              <a:gd name="connsiteX8" fmla="*/ 850006 w 1004552"/>
              <a:gd name="connsiteY8" fmla="*/ 592428 h 2069054"/>
              <a:gd name="connsiteX9" fmla="*/ 824248 w 1004552"/>
              <a:gd name="connsiteY9" fmla="*/ 669701 h 2069054"/>
              <a:gd name="connsiteX10" fmla="*/ 772732 w 1004552"/>
              <a:gd name="connsiteY10" fmla="*/ 746975 h 2069054"/>
              <a:gd name="connsiteX11" fmla="*/ 734096 w 1004552"/>
              <a:gd name="connsiteY11" fmla="*/ 785611 h 2069054"/>
              <a:gd name="connsiteX12" fmla="*/ 708338 w 1004552"/>
              <a:gd name="connsiteY12" fmla="*/ 837127 h 2069054"/>
              <a:gd name="connsiteX13" fmla="*/ 631065 w 1004552"/>
              <a:gd name="connsiteY13" fmla="*/ 940158 h 2069054"/>
              <a:gd name="connsiteX14" fmla="*/ 605307 w 1004552"/>
              <a:gd name="connsiteY14" fmla="*/ 978794 h 2069054"/>
              <a:gd name="connsiteX15" fmla="*/ 540913 w 1004552"/>
              <a:gd name="connsiteY15" fmla="*/ 1133341 h 2069054"/>
              <a:gd name="connsiteX16" fmla="*/ 502276 w 1004552"/>
              <a:gd name="connsiteY16" fmla="*/ 1159099 h 2069054"/>
              <a:gd name="connsiteX17" fmla="*/ 437882 w 1004552"/>
              <a:gd name="connsiteY17" fmla="*/ 1236372 h 2069054"/>
              <a:gd name="connsiteX18" fmla="*/ 373487 w 1004552"/>
              <a:gd name="connsiteY18" fmla="*/ 1352282 h 2069054"/>
              <a:gd name="connsiteX19" fmla="*/ 373487 w 1004552"/>
              <a:gd name="connsiteY19" fmla="*/ 1519707 h 2069054"/>
              <a:gd name="connsiteX20" fmla="*/ 540913 w 1004552"/>
              <a:gd name="connsiteY20" fmla="*/ 1416676 h 2069054"/>
              <a:gd name="connsiteX21" fmla="*/ 643944 w 1004552"/>
              <a:gd name="connsiteY21" fmla="*/ 1378039 h 2069054"/>
              <a:gd name="connsiteX22" fmla="*/ 721217 w 1004552"/>
              <a:gd name="connsiteY22" fmla="*/ 1390918 h 2069054"/>
              <a:gd name="connsiteX23" fmla="*/ 785611 w 1004552"/>
              <a:gd name="connsiteY23" fmla="*/ 1468192 h 2069054"/>
              <a:gd name="connsiteX24" fmla="*/ 772732 w 1004552"/>
              <a:gd name="connsiteY24" fmla="*/ 1648496 h 2069054"/>
              <a:gd name="connsiteX25" fmla="*/ 746975 w 1004552"/>
              <a:gd name="connsiteY25" fmla="*/ 1725769 h 2069054"/>
              <a:gd name="connsiteX26" fmla="*/ 643944 w 1004552"/>
              <a:gd name="connsiteY26" fmla="*/ 1906073 h 2069054"/>
              <a:gd name="connsiteX27" fmla="*/ 631065 w 1004552"/>
              <a:gd name="connsiteY27" fmla="*/ 1944710 h 2069054"/>
              <a:gd name="connsiteX28" fmla="*/ 579549 w 1004552"/>
              <a:gd name="connsiteY28" fmla="*/ 2021983 h 2069054"/>
              <a:gd name="connsiteX29" fmla="*/ 746975 w 1004552"/>
              <a:gd name="connsiteY29" fmla="*/ 1996225 h 2069054"/>
              <a:gd name="connsiteX30" fmla="*/ 837127 w 1004552"/>
              <a:gd name="connsiteY30" fmla="*/ 1970468 h 2069054"/>
              <a:gd name="connsiteX31" fmla="*/ 1004552 w 1004552"/>
              <a:gd name="connsiteY31" fmla="*/ 1931831 h 206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4552" h="2069054">
                <a:moveTo>
                  <a:pt x="0" y="875763"/>
                </a:moveTo>
                <a:cubicBezTo>
                  <a:pt x="177103" y="620526"/>
                  <a:pt x="311560" y="346879"/>
                  <a:pt x="540913" y="141668"/>
                </a:cubicBezTo>
                <a:cubicBezTo>
                  <a:pt x="642988" y="50338"/>
                  <a:pt x="644896" y="50880"/>
                  <a:pt x="721217" y="0"/>
                </a:cubicBezTo>
                <a:cubicBezTo>
                  <a:pt x="751268" y="8586"/>
                  <a:pt x="784866" y="9194"/>
                  <a:pt x="811369" y="25758"/>
                </a:cubicBezTo>
                <a:cubicBezTo>
                  <a:pt x="822881" y="32953"/>
                  <a:pt x="821586" y="51082"/>
                  <a:pt x="824248" y="64394"/>
                </a:cubicBezTo>
                <a:cubicBezTo>
                  <a:pt x="830201" y="94160"/>
                  <a:pt x="827528" y="125748"/>
                  <a:pt x="837127" y="154546"/>
                </a:cubicBezTo>
                <a:cubicBezTo>
                  <a:pt x="845043" y="178294"/>
                  <a:pt x="862884" y="197476"/>
                  <a:pt x="875763" y="218941"/>
                </a:cubicBezTo>
                <a:cubicBezTo>
                  <a:pt x="880056" y="279042"/>
                  <a:pt x="892788" y="339133"/>
                  <a:pt x="888642" y="399245"/>
                </a:cubicBezTo>
                <a:cubicBezTo>
                  <a:pt x="884124" y="464759"/>
                  <a:pt x="865216" y="528544"/>
                  <a:pt x="850006" y="592428"/>
                </a:cubicBezTo>
                <a:cubicBezTo>
                  <a:pt x="843717" y="618841"/>
                  <a:pt x="839309" y="647110"/>
                  <a:pt x="824248" y="669701"/>
                </a:cubicBezTo>
                <a:cubicBezTo>
                  <a:pt x="807076" y="695459"/>
                  <a:pt x="791738" y="722539"/>
                  <a:pt x="772732" y="746975"/>
                </a:cubicBezTo>
                <a:cubicBezTo>
                  <a:pt x="761550" y="761352"/>
                  <a:pt x="744682" y="770790"/>
                  <a:pt x="734096" y="785611"/>
                </a:cubicBezTo>
                <a:cubicBezTo>
                  <a:pt x="722937" y="801234"/>
                  <a:pt x="717863" y="820458"/>
                  <a:pt x="708338" y="837127"/>
                </a:cubicBezTo>
                <a:cubicBezTo>
                  <a:pt x="685050" y="877881"/>
                  <a:pt x="660784" y="900533"/>
                  <a:pt x="631065" y="940158"/>
                </a:cubicBezTo>
                <a:cubicBezTo>
                  <a:pt x="621778" y="952541"/>
                  <a:pt x="611853" y="964768"/>
                  <a:pt x="605307" y="978794"/>
                </a:cubicBezTo>
                <a:cubicBezTo>
                  <a:pt x="581706" y="1029367"/>
                  <a:pt x="587349" y="1102384"/>
                  <a:pt x="540913" y="1133341"/>
                </a:cubicBezTo>
                <a:lnTo>
                  <a:pt x="502276" y="1159099"/>
                </a:lnTo>
                <a:cubicBezTo>
                  <a:pt x="478205" y="1255382"/>
                  <a:pt x="512317" y="1174343"/>
                  <a:pt x="437882" y="1236372"/>
                </a:cubicBezTo>
                <a:cubicBezTo>
                  <a:pt x="419995" y="1251278"/>
                  <a:pt x="374680" y="1349897"/>
                  <a:pt x="373487" y="1352282"/>
                </a:cubicBezTo>
                <a:cubicBezTo>
                  <a:pt x="342123" y="1477741"/>
                  <a:pt x="334583" y="1422444"/>
                  <a:pt x="373487" y="1519707"/>
                </a:cubicBezTo>
                <a:cubicBezTo>
                  <a:pt x="429296" y="1485363"/>
                  <a:pt x="480071" y="1441013"/>
                  <a:pt x="540913" y="1416676"/>
                </a:cubicBezTo>
                <a:cubicBezTo>
                  <a:pt x="617912" y="1385876"/>
                  <a:pt x="583375" y="1398229"/>
                  <a:pt x="643944" y="1378039"/>
                </a:cubicBezTo>
                <a:cubicBezTo>
                  <a:pt x="669702" y="1382332"/>
                  <a:pt x="697355" y="1380312"/>
                  <a:pt x="721217" y="1390918"/>
                </a:cubicBezTo>
                <a:cubicBezTo>
                  <a:pt x="744705" y="1401357"/>
                  <a:pt x="771927" y="1447665"/>
                  <a:pt x="785611" y="1468192"/>
                </a:cubicBezTo>
                <a:cubicBezTo>
                  <a:pt x="781318" y="1528293"/>
                  <a:pt x="781670" y="1588908"/>
                  <a:pt x="772732" y="1648496"/>
                </a:cubicBezTo>
                <a:cubicBezTo>
                  <a:pt x="768704" y="1675347"/>
                  <a:pt x="757858" y="1700895"/>
                  <a:pt x="746975" y="1725769"/>
                </a:cubicBezTo>
                <a:cubicBezTo>
                  <a:pt x="695181" y="1844156"/>
                  <a:pt x="701450" y="1829398"/>
                  <a:pt x="643944" y="1906073"/>
                </a:cubicBezTo>
                <a:cubicBezTo>
                  <a:pt x="639651" y="1918952"/>
                  <a:pt x="637658" y="1932843"/>
                  <a:pt x="631065" y="1944710"/>
                </a:cubicBezTo>
                <a:cubicBezTo>
                  <a:pt x="616031" y="1971771"/>
                  <a:pt x="579549" y="2021983"/>
                  <a:pt x="579549" y="2021983"/>
                </a:cubicBezTo>
                <a:cubicBezTo>
                  <a:pt x="673692" y="2069054"/>
                  <a:pt x="602928" y="2050242"/>
                  <a:pt x="746975" y="1996225"/>
                </a:cubicBezTo>
                <a:cubicBezTo>
                  <a:pt x="776238" y="1985251"/>
                  <a:pt x="807297" y="1979790"/>
                  <a:pt x="837127" y="1970468"/>
                </a:cubicBezTo>
                <a:cubicBezTo>
                  <a:pt x="978143" y="1926401"/>
                  <a:pt x="908593" y="1931831"/>
                  <a:pt x="1004552" y="1931831"/>
                </a:cubicBezTo>
              </a:path>
            </a:pathLst>
          </a:cu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438400" y="2350546"/>
            <a:ext cx="1004552" cy="2069054"/>
          </a:xfrm>
          <a:custGeom>
            <a:avLst/>
            <a:gdLst>
              <a:gd name="connsiteX0" fmla="*/ 0 w 1004552"/>
              <a:gd name="connsiteY0" fmla="*/ 875763 h 2069054"/>
              <a:gd name="connsiteX1" fmla="*/ 540913 w 1004552"/>
              <a:gd name="connsiteY1" fmla="*/ 141668 h 2069054"/>
              <a:gd name="connsiteX2" fmla="*/ 721217 w 1004552"/>
              <a:gd name="connsiteY2" fmla="*/ 0 h 2069054"/>
              <a:gd name="connsiteX3" fmla="*/ 811369 w 1004552"/>
              <a:gd name="connsiteY3" fmla="*/ 25758 h 2069054"/>
              <a:gd name="connsiteX4" fmla="*/ 824248 w 1004552"/>
              <a:gd name="connsiteY4" fmla="*/ 64394 h 2069054"/>
              <a:gd name="connsiteX5" fmla="*/ 837127 w 1004552"/>
              <a:gd name="connsiteY5" fmla="*/ 154546 h 2069054"/>
              <a:gd name="connsiteX6" fmla="*/ 875763 w 1004552"/>
              <a:gd name="connsiteY6" fmla="*/ 218941 h 2069054"/>
              <a:gd name="connsiteX7" fmla="*/ 888642 w 1004552"/>
              <a:gd name="connsiteY7" fmla="*/ 399245 h 2069054"/>
              <a:gd name="connsiteX8" fmla="*/ 850006 w 1004552"/>
              <a:gd name="connsiteY8" fmla="*/ 592428 h 2069054"/>
              <a:gd name="connsiteX9" fmla="*/ 824248 w 1004552"/>
              <a:gd name="connsiteY9" fmla="*/ 669701 h 2069054"/>
              <a:gd name="connsiteX10" fmla="*/ 772732 w 1004552"/>
              <a:gd name="connsiteY10" fmla="*/ 746975 h 2069054"/>
              <a:gd name="connsiteX11" fmla="*/ 734096 w 1004552"/>
              <a:gd name="connsiteY11" fmla="*/ 785611 h 2069054"/>
              <a:gd name="connsiteX12" fmla="*/ 708338 w 1004552"/>
              <a:gd name="connsiteY12" fmla="*/ 837127 h 2069054"/>
              <a:gd name="connsiteX13" fmla="*/ 631065 w 1004552"/>
              <a:gd name="connsiteY13" fmla="*/ 940158 h 2069054"/>
              <a:gd name="connsiteX14" fmla="*/ 605307 w 1004552"/>
              <a:gd name="connsiteY14" fmla="*/ 978794 h 2069054"/>
              <a:gd name="connsiteX15" fmla="*/ 540913 w 1004552"/>
              <a:gd name="connsiteY15" fmla="*/ 1133341 h 2069054"/>
              <a:gd name="connsiteX16" fmla="*/ 502276 w 1004552"/>
              <a:gd name="connsiteY16" fmla="*/ 1159099 h 2069054"/>
              <a:gd name="connsiteX17" fmla="*/ 437882 w 1004552"/>
              <a:gd name="connsiteY17" fmla="*/ 1236372 h 2069054"/>
              <a:gd name="connsiteX18" fmla="*/ 373487 w 1004552"/>
              <a:gd name="connsiteY18" fmla="*/ 1352282 h 2069054"/>
              <a:gd name="connsiteX19" fmla="*/ 373487 w 1004552"/>
              <a:gd name="connsiteY19" fmla="*/ 1519707 h 2069054"/>
              <a:gd name="connsiteX20" fmla="*/ 540913 w 1004552"/>
              <a:gd name="connsiteY20" fmla="*/ 1416676 h 2069054"/>
              <a:gd name="connsiteX21" fmla="*/ 643944 w 1004552"/>
              <a:gd name="connsiteY21" fmla="*/ 1378039 h 2069054"/>
              <a:gd name="connsiteX22" fmla="*/ 721217 w 1004552"/>
              <a:gd name="connsiteY22" fmla="*/ 1390918 h 2069054"/>
              <a:gd name="connsiteX23" fmla="*/ 785611 w 1004552"/>
              <a:gd name="connsiteY23" fmla="*/ 1468192 h 2069054"/>
              <a:gd name="connsiteX24" fmla="*/ 772732 w 1004552"/>
              <a:gd name="connsiteY24" fmla="*/ 1648496 h 2069054"/>
              <a:gd name="connsiteX25" fmla="*/ 746975 w 1004552"/>
              <a:gd name="connsiteY25" fmla="*/ 1725769 h 2069054"/>
              <a:gd name="connsiteX26" fmla="*/ 643944 w 1004552"/>
              <a:gd name="connsiteY26" fmla="*/ 1906073 h 2069054"/>
              <a:gd name="connsiteX27" fmla="*/ 631065 w 1004552"/>
              <a:gd name="connsiteY27" fmla="*/ 1944710 h 2069054"/>
              <a:gd name="connsiteX28" fmla="*/ 579549 w 1004552"/>
              <a:gd name="connsiteY28" fmla="*/ 2021983 h 2069054"/>
              <a:gd name="connsiteX29" fmla="*/ 746975 w 1004552"/>
              <a:gd name="connsiteY29" fmla="*/ 1996225 h 2069054"/>
              <a:gd name="connsiteX30" fmla="*/ 837127 w 1004552"/>
              <a:gd name="connsiteY30" fmla="*/ 1970468 h 2069054"/>
              <a:gd name="connsiteX31" fmla="*/ 1004552 w 1004552"/>
              <a:gd name="connsiteY31" fmla="*/ 1931831 h 206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4552" h="2069054">
                <a:moveTo>
                  <a:pt x="0" y="875763"/>
                </a:moveTo>
                <a:cubicBezTo>
                  <a:pt x="177103" y="620526"/>
                  <a:pt x="311560" y="346879"/>
                  <a:pt x="540913" y="141668"/>
                </a:cubicBezTo>
                <a:cubicBezTo>
                  <a:pt x="642988" y="50338"/>
                  <a:pt x="644896" y="50880"/>
                  <a:pt x="721217" y="0"/>
                </a:cubicBezTo>
                <a:cubicBezTo>
                  <a:pt x="751268" y="8586"/>
                  <a:pt x="784866" y="9194"/>
                  <a:pt x="811369" y="25758"/>
                </a:cubicBezTo>
                <a:cubicBezTo>
                  <a:pt x="822881" y="32953"/>
                  <a:pt x="821586" y="51082"/>
                  <a:pt x="824248" y="64394"/>
                </a:cubicBezTo>
                <a:cubicBezTo>
                  <a:pt x="830201" y="94160"/>
                  <a:pt x="827528" y="125748"/>
                  <a:pt x="837127" y="154546"/>
                </a:cubicBezTo>
                <a:cubicBezTo>
                  <a:pt x="845043" y="178294"/>
                  <a:pt x="862884" y="197476"/>
                  <a:pt x="875763" y="218941"/>
                </a:cubicBezTo>
                <a:cubicBezTo>
                  <a:pt x="880056" y="279042"/>
                  <a:pt x="892788" y="339133"/>
                  <a:pt x="888642" y="399245"/>
                </a:cubicBezTo>
                <a:cubicBezTo>
                  <a:pt x="884124" y="464759"/>
                  <a:pt x="865216" y="528544"/>
                  <a:pt x="850006" y="592428"/>
                </a:cubicBezTo>
                <a:cubicBezTo>
                  <a:pt x="843717" y="618841"/>
                  <a:pt x="839309" y="647110"/>
                  <a:pt x="824248" y="669701"/>
                </a:cubicBezTo>
                <a:cubicBezTo>
                  <a:pt x="807076" y="695459"/>
                  <a:pt x="791738" y="722539"/>
                  <a:pt x="772732" y="746975"/>
                </a:cubicBezTo>
                <a:cubicBezTo>
                  <a:pt x="761550" y="761352"/>
                  <a:pt x="744682" y="770790"/>
                  <a:pt x="734096" y="785611"/>
                </a:cubicBezTo>
                <a:cubicBezTo>
                  <a:pt x="722937" y="801234"/>
                  <a:pt x="717863" y="820458"/>
                  <a:pt x="708338" y="837127"/>
                </a:cubicBezTo>
                <a:cubicBezTo>
                  <a:pt x="685050" y="877881"/>
                  <a:pt x="660784" y="900533"/>
                  <a:pt x="631065" y="940158"/>
                </a:cubicBezTo>
                <a:cubicBezTo>
                  <a:pt x="621778" y="952541"/>
                  <a:pt x="611853" y="964768"/>
                  <a:pt x="605307" y="978794"/>
                </a:cubicBezTo>
                <a:cubicBezTo>
                  <a:pt x="581706" y="1029367"/>
                  <a:pt x="587349" y="1102384"/>
                  <a:pt x="540913" y="1133341"/>
                </a:cubicBezTo>
                <a:lnTo>
                  <a:pt x="502276" y="1159099"/>
                </a:lnTo>
                <a:cubicBezTo>
                  <a:pt x="478205" y="1255382"/>
                  <a:pt x="512317" y="1174343"/>
                  <a:pt x="437882" y="1236372"/>
                </a:cubicBezTo>
                <a:cubicBezTo>
                  <a:pt x="419995" y="1251278"/>
                  <a:pt x="374680" y="1349897"/>
                  <a:pt x="373487" y="1352282"/>
                </a:cubicBezTo>
                <a:cubicBezTo>
                  <a:pt x="342123" y="1477741"/>
                  <a:pt x="334583" y="1422444"/>
                  <a:pt x="373487" y="1519707"/>
                </a:cubicBezTo>
                <a:cubicBezTo>
                  <a:pt x="429296" y="1485363"/>
                  <a:pt x="480071" y="1441013"/>
                  <a:pt x="540913" y="1416676"/>
                </a:cubicBezTo>
                <a:cubicBezTo>
                  <a:pt x="617912" y="1385876"/>
                  <a:pt x="583375" y="1398229"/>
                  <a:pt x="643944" y="1378039"/>
                </a:cubicBezTo>
                <a:cubicBezTo>
                  <a:pt x="669702" y="1382332"/>
                  <a:pt x="697355" y="1380312"/>
                  <a:pt x="721217" y="1390918"/>
                </a:cubicBezTo>
                <a:cubicBezTo>
                  <a:pt x="744705" y="1401357"/>
                  <a:pt x="771927" y="1447665"/>
                  <a:pt x="785611" y="1468192"/>
                </a:cubicBezTo>
                <a:cubicBezTo>
                  <a:pt x="781318" y="1528293"/>
                  <a:pt x="781670" y="1588908"/>
                  <a:pt x="772732" y="1648496"/>
                </a:cubicBezTo>
                <a:cubicBezTo>
                  <a:pt x="768704" y="1675347"/>
                  <a:pt x="757858" y="1700895"/>
                  <a:pt x="746975" y="1725769"/>
                </a:cubicBezTo>
                <a:cubicBezTo>
                  <a:pt x="695181" y="1844156"/>
                  <a:pt x="701450" y="1829398"/>
                  <a:pt x="643944" y="1906073"/>
                </a:cubicBezTo>
                <a:cubicBezTo>
                  <a:pt x="639651" y="1918952"/>
                  <a:pt x="637658" y="1932843"/>
                  <a:pt x="631065" y="1944710"/>
                </a:cubicBezTo>
                <a:cubicBezTo>
                  <a:pt x="616031" y="1971771"/>
                  <a:pt x="579549" y="2021983"/>
                  <a:pt x="579549" y="2021983"/>
                </a:cubicBezTo>
                <a:cubicBezTo>
                  <a:pt x="673692" y="2069054"/>
                  <a:pt x="602928" y="2050242"/>
                  <a:pt x="746975" y="1996225"/>
                </a:cubicBezTo>
                <a:cubicBezTo>
                  <a:pt x="776238" y="1985251"/>
                  <a:pt x="807297" y="1979790"/>
                  <a:pt x="837127" y="1970468"/>
                </a:cubicBezTo>
                <a:cubicBezTo>
                  <a:pt x="978143" y="1926401"/>
                  <a:pt x="908593" y="1931831"/>
                  <a:pt x="1004552" y="1931831"/>
                </a:cubicBezTo>
              </a:path>
            </a:pathLst>
          </a:cu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167648" y="2286000"/>
            <a:ext cx="1004552" cy="2069054"/>
          </a:xfrm>
          <a:custGeom>
            <a:avLst/>
            <a:gdLst>
              <a:gd name="connsiteX0" fmla="*/ 0 w 1004552"/>
              <a:gd name="connsiteY0" fmla="*/ 875763 h 2069054"/>
              <a:gd name="connsiteX1" fmla="*/ 540913 w 1004552"/>
              <a:gd name="connsiteY1" fmla="*/ 141668 h 2069054"/>
              <a:gd name="connsiteX2" fmla="*/ 721217 w 1004552"/>
              <a:gd name="connsiteY2" fmla="*/ 0 h 2069054"/>
              <a:gd name="connsiteX3" fmla="*/ 811369 w 1004552"/>
              <a:gd name="connsiteY3" fmla="*/ 25758 h 2069054"/>
              <a:gd name="connsiteX4" fmla="*/ 824248 w 1004552"/>
              <a:gd name="connsiteY4" fmla="*/ 64394 h 2069054"/>
              <a:gd name="connsiteX5" fmla="*/ 837127 w 1004552"/>
              <a:gd name="connsiteY5" fmla="*/ 154546 h 2069054"/>
              <a:gd name="connsiteX6" fmla="*/ 875763 w 1004552"/>
              <a:gd name="connsiteY6" fmla="*/ 218941 h 2069054"/>
              <a:gd name="connsiteX7" fmla="*/ 888642 w 1004552"/>
              <a:gd name="connsiteY7" fmla="*/ 399245 h 2069054"/>
              <a:gd name="connsiteX8" fmla="*/ 850006 w 1004552"/>
              <a:gd name="connsiteY8" fmla="*/ 592428 h 2069054"/>
              <a:gd name="connsiteX9" fmla="*/ 824248 w 1004552"/>
              <a:gd name="connsiteY9" fmla="*/ 669701 h 2069054"/>
              <a:gd name="connsiteX10" fmla="*/ 772732 w 1004552"/>
              <a:gd name="connsiteY10" fmla="*/ 746975 h 2069054"/>
              <a:gd name="connsiteX11" fmla="*/ 734096 w 1004552"/>
              <a:gd name="connsiteY11" fmla="*/ 785611 h 2069054"/>
              <a:gd name="connsiteX12" fmla="*/ 708338 w 1004552"/>
              <a:gd name="connsiteY12" fmla="*/ 837127 h 2069054"/>
              <a:gd name="connsiteX13" fmla="*/ 631065 w 1004552"/>
              <a:gd name="connsiteY13" fmla="*/ 940158 h 2069054"/>
              <a:gd name="connsiteX14" fmla="*/ 605307 w 1004552"/>
              <a:gd name="connsiteY14" fmla="*/ 978794 h 2069054"/>
              <a:gd name="connsiteX15" fmla="*/ 540913 w 1004552"/>
              <a:gd name="connsiteY15" fmla="*/ 1133341 h 2069054"/>
              <a:gd name="connsiteX16" fmla="*/ 502276 w 1004552"/>
              <a:gd name="connsiteY16" fmla="*/ 1159099 h 2069054"/>
              <a:gd name="connsiteX17" fmla="*/ 437882 w 1004552"/>
              <a:gd name="connsiteY17" fmla="*/ 1236372 h 2069054"/>
              <a:gd name="connsiteX18" fmla="*/ 373487 w 1004552"/>
              <a:gd name="connsiteY18" fmla="*/ 1352282 h 2069054"/>
              <a:gd name="connsiteX19" fmla="*/ 373487 w 1004552"/>
              <a:gd name="connsiteY19" fmla="*/ 1519707 h 2069054"/>
              <a:gd name="connsiteX20" fmla="*/ 540913 w 1004552"/>
              <a:gd name="connsiteY20" fmla="*/ 1416676 h 2069054"/>
              <a:gd name="connsiteX21" fmla="*/ 643944 w 1004552"/>
              <a:gd name="connsiteY21" fmla="*/ 1378039 h 2069054"/>
              <a:gd name="connsiteX22" fmla="*/ 721217 w 1004552"/>
              <a:gd name="connsiteY22" fmla="*/ 1390918 h 2069054"/>
              <a:gd name="connsiteX23" fmla="*/ 785611 w 1004552"/>
              <a:gd name="connsiteY23" fmla="*/ 1468192 h 2069054"/>
              <a:gd name="connsiteX24" fmla="*/ 772732 w 1004552"/>
              <a:gd name="connsiteY24" fmla="*/ 1648496 h 2069054"/>
              <a:gd name="connsiteX25" fmla="*/ 746975 w 1004552"/>
              <a:gd name="connsiteY25" fmla="*/ 1725769 h 2069054"/>
              <a:gd name="connsiteX26" fmla="*/ 643944 w 1004552"/>
              <a:gd name="connsiteY26" fmla="*/ 1906073 h 2069054"/>
              <a:gd name="connsiteX27" fmla="*/ 631065 w 1004552"/>
              <a:gd name="connsiteY27" fmla="*/ 1944710 h 2069054"/>
              <a:gd name="connsiteX28" fmla="*/ 579549 w 1004552"/>
              <a:gd name="connsiteY28" fmla="*/ 2021983 h 2069054"/>
              <a:gd name="connsiteX29" fmla="*/ 746975 w 1004552"/>
              <a:gd name="connsiteY29" fmla="*/ 1996225 h 2069054"/>
              <a:gd name="connsiteX30" fmla="*/ 837127 w 1004552"/>
              <a:gd name="connsiteY30" fmla="*/ 1970468 h 2069054"/>
              <a:gd name="connsiteX31" fmla="*/ 1004552 w 1004552"/>
              <a:gd name="connsiteY31" fmla="*/ 1931831 h 206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4552" h="2069054">
                <a:moveTo>
                  <a:pt x="0" y="875763"/>
                </a:moveTo>
                <a:cubicBezTo>
                  <a:pt x="177103" y="620526"/>
                  <a:pt x="311560" y="346879"/>
                  <a:pt x="540913" y="141668"/>
                </a:cubicBezTo>
                <a:cubicBezTo>
                  <a:pt x="642988" y="50338"/>
                  <a:pt x="644896" y="50880"/>
                  <a:pt x="721217" y="0"/>
                </a:cubicBezTo>
                <a:cubicBezTo>
                  <a:pt x="751268" y="8586"/>
                  <a:pt x="784866" y="9194"/>
                  <a:pt x="811369" y="25758"/>
                </a:cubicBezTo>
                <a:cubicBezTo>
                  <a:pt x="822881" y="32953"/>
                  <a:pt x="821586" y="51082"/>
                  <a:pt x="824248" y="64394"/>
                </a:cubicBezTo>
                <a:cubicBezTo>
                  <a:pt x="830201" y="94160"/>
                  <a:pt x="827528" y="125748"/>
                  <a:pt x="837127" y="154546"/>
                </a:cubicBezTo>
                <a:cubicBezTo>
                  <a:pt x="845043" y="178294"/>
                  <a:pt x="862884" y="197476"/>
                  <a:pt x="875763" y="218941"/>
                </a:cubicBezTo>
                <a:cubicBezTo>
                  <a:pt x="880056" y="279042"/>
                  <a:pt x="892788" y="339133"/>
                  <a:pt x="888642" y="399245"/>
                </a:cubicBezTo>
                <a:cubicBezTo>
                  <a:pt x="884124" y="464759"/>
                  <a:pt x="865216" y="528544"/>
                  <a:pt x="850006" y="592428"/>
                </a:cubicBezTo>
                <a:cubicBezTo>
                  <a:pt x="843717" y="618841"/>
                  <a:pt x="839309" y="647110"/>
                  <a:pt x="824248" y="669701"/>
                </a:cubicBezTo>
                <a:cubicBezTo>
                  <a:pt x="807076" y="695459"/>
                  <a:pt x="791738" y="722539"/>
                  <a:pt x="772732" y="746975"/>
                </a:cubicBezTo>
                <a:cubicBezTo>
                  <a:pt x="761550" y="761352"/>
                  <a:pt x="744682" y="770790"/>
                  <a:pt x="734096" y="785611"/>
                </a:cubicBezTo>
                <a:cubicBezTo>
                  <a:pt x="722937" y="801234"/>
                  <a:pt x="717863" y="820458"/>
                  <a:pt x="708338" y="837127"/>
                </a:cubicBezTo>
                <a:cubicBezTo>
                  <a:pt x="685050" y="877881"/>
                  <a:pt x="660784" y="900533"/>
                  <a:pt x="631065" y="940158"/>
                </a:cubicBezTo>
                <a:cubicBezTo>
                  <a:pt x="621778" y="952541"/>
                  <a:pt x="611853" y="964768"/>
                  <a:pt x="605307" y="978794"/>
                </a:cubicBezTo>
                <a:cubicBezTo>
                  <a:pt x="581706" y="1029367"/>
                  <a:pt x="587349" y="1102384"/>
                  <a:pt x="540913" y="1133341"/>
                </a:cubicBezTo>
                <a:lnTo>
                  <a:pt x="502276" y="1159099"/>
                </a:lnTo>
                <a:cubicBezTo>
                  <a:pt x="478205" y="1255382"/>
                  <a:pt x="512317" y="1174343"/>
                  <a:pt x="437882" y="1236372"/>
                </a:cubicBezTo>
                <a:cubicBezTo>
                  <a:pt x="419995" y="1251278"/>
                  <a:pt x="374680" y="1349897"/>
                  <a:pt x="373487" y="1352282"/>
                </a:cubicBezTo>
                <a:cubicBezTo>
                  <a:pt x="342123" y="1477741"/>
                  <a:pt x="334583" y="1422444"/>
                  <a:pt x="373487" y="1519707"/>
                </a:cubicBezTo>
                <a:cubicBezTo>
                  <a:pt x="429296" y="1485363"/>
                  <a:pt x="480071" y="1441013"/>
                  <a:pt x="540913" y="1416676"/>
                </a:cubicBezTo>
                <a:cubicBezTo>
                  <a:pt x="617912" y="1385876"/>
                  <a:pt x="583375" y="1398229"/>
                  <a:pt x="643944" y="1378039"/>
                </a:cubicBezTo>
                <a:cubicBezTo>
                  <a:pt x="669702" y="1382332"/>
                  <a:pt x="697355" y="1380312"/>
                  <a:pt x="721217" y="1390918"/>
                </a:cubicBezTo>
                <a:cubicBezTo>
                  <a:pt x="744705" y="1401357"/>
                  <a:pt x="771927" y="1447665"/>
                  <a:pt x="785611" y="1468192"/>
                </a:cubicBezTo>
                <a:cubicBezTo>
                  <a:pt x="781318" y="1528293"/>
                  <a:pt x="781670" y="1588908"/>
                  <a:pt x="772732" y="1648496"/>
                </a:cubicBezTo>
                <a:cubicBezTo>
                  <a:pt x="768704" y="1675347"/>
                  <a:pt x="757858" y="1700895"/>
                  <a:pt x="746975" y="1725769"/>
                </a:cubicBezTo>
                <a:cubicBezTo>
                  <a:pt x="695181" y="1844156"/>
                  <a:pt x="701450" y="1829398"/>
                  <a:pt x="643944" y="1906073"/>
                </a:cubicBezTo>
                <a:cubicBezTo>
                  <a:pt x="639651" y="1918952"/>
                  <a:pt x="637658" y="1932843"/>
                  <a:pt x="631065" y="1944710"/>
                </a:cubicBezTo>
                <a:cubicBezTo>
                  <a:pt x="616031" y="1971771"/>
                  <a:pt x="579549" y="2021983"/>
                  <a:pt x="579549" y="2021983"/>
                </a:cubicBezTo>
                <a:cubicBezTo>
                  <a:pt x="673692" y="2069054"/>
                  <a:pt x="602928" y="2050242"/>
                  <a:pt x="746975" y="1996225"/>
                </a:cubicBezTo>
                <a:cubicBezTo>
                  <a:pt x="776238" y="1985251"/>
                  <a:pt x="807297" y="1979790"/>
                  <a:pt x="837127" y="1970468"/>
                </a:cubicBezTo>
                <a:cubicBezTo>
                  <a:pt x="978143" y="1926401"/>
                  <a:pt x="908593" y="1931831"/>
                  <a:pt x="1004552" y="1931831"/>
                </a:cubicBezTo>
              </a:path>
            </a:pathLst>
          </a:cu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000" y="5906869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After 24 hours, the bacteria grew on the plate.  Which strain was resistant to the antibiotic?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b="1" dirty="0" smtClean="0"/>
              <a:t>19. Be able to interpret data from a DNA </a:t>
            </a:r>
            <a:r>
              <a:rPr lang="en-US" b="1" dirty="0" err="1" smtClean="0"/>
              <a:t>agarose</a:t>
            </a:r>
            <a:r>
              <a:rPr lang="en-US" b="1" dirty="0" smtClean="0"/>
              <a:t> gel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472" t="44387" r="61271" b="2437"/>
          <a:stretch>
            <a:fillRect/>
          </a:stretch>
        </p:blipFill>
        <p:spPr bwMode="auto">
          <a:xfrm>
            <a:off x="609600" y="2133600"/>
            <a:ext cx="3581400" cy="4297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0067716">
            <a:off x="877938" y="175810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Lane 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067716">
            <a:off x="1796345" y="1758105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Lane 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067716">
            <a:off x="2711547" y="1758763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Lane 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067716">
            <a:off x="3558804" y="175810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Lane 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600200"/>
            <a:ext cx="441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 gel on the left shows DNA from a mock crime experiment:</a:t>
            </a:r>
          </a:p>
          <a:p>
            <a:pPr algn="ctr"/>
            <a:endParaRPr lang="en-US" sz="2000" dirty="0"/>
          </a:p>
          <a:p>
            <a:r>
              <a:rPr lang="en-US" sz="2000" dirty="0" smtClean="0"/>
              <a:t>Lane A = DNA retrieved from a mock crime scene</a:t>
            </a:r>
          </a:p>
          <a:p>
            <a:endParaRPr lang="en-US" sz="2000" dirty="0"/>
          </a:p>
          <a:p>
            <a:r>
              <a:rPr lang="en-US" sz="2000" dirty="0" smtClean="0"/>
              <a:t>Lane B = DNA from suspect 1</a:t>
            </a:r>
          </a:p>
          <a:p>
            <a:endParaRPr lang="en-US" sz="2000" dirty="0"/>
          </a:p>
          <a:p>
            <a:r>
              <a:rPr lang="en-US" sz="2000" dirty="0" smtClean="0"/>
              <a:t>Lane C = DNA from suspect 2</a:t>
            </a:r>
          </a:p>
          <a:p>
            <a:endParaRPr lang="en-US" sz="2000" dirty="0"/>
          </a:p>
          <a:p>
            <a:r>
              <a:rPr lang="en-US" sz="2000" dirty="0" smtClean="0"/>
              <a:t>Lane D = DNA from suspect 3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r>
              <a:rPr lang="en-US" sz="2000" b="1" i="1" dirty="0" smtClean="0"/>
              <a:t>Which of the three suspects likely perpetuated this mock crime? 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b="1" dirty="0" smtClean="0"/>
              <a:t>1. Be able to identify euglena, amoeba, paramecium and identify which kingdom they are classified in.</a:t>
            </a:r>
            <a:endParaRPr lang="en-US" sz="28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627" t="20408" r="47455" b="22449"/>
          <a:stretch>
            <a:fillRect/>
          </a:stretch>
        </p:blipFill>
        <p:spPr bwMode="auto">
          <a:xfrm>
            <a:off x="3195146" y="2644427"/>
            <a:ext cx="28246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0902" t="52797" r="56015" b="5245"/>
          <a:stretch>
            <a:fillRect/>
          </a:stretch>
        </p:blipFill>
        <p:spPr bwMode="auto">
          <a:xfrm>
            <a:off x="6166946" y="2646100"/>
            <a:ext cx="2824654" cy="19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4648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Amoeba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4648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Paramecium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4648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Euglena</a:t>
            </a:r>
            <a:endParaRPr lang="en-US" sz="2400" b="1" dirty="0"/>
          </a:p>
        </p:txBody>
      </p:sp>
      <p:pic>
        <p:nvPicPr>
          <p:cNvPr id="8194" name="Picture 2" descr="http://www.fcps.edu/islandcreekes/ecology/Miscellaneous/Amoeba/amoeba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667000"/>
            <a:ext cx="2819400" cy="1932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6596390"/>
            <a:ext cx="8534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http://www.fcps.edu/islandcreekes/ecology/Miscellaneous/Amoeba/amoebalarge.jpg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Be able to prepare % solutions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353270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To make a 1% of 100 </a:t>
            </a:r>
            <a:r>
              <a:rPr lang="en-US" sz="2400" i="1" dirty="0" err="1" smtClean="0"/>
              <a:t>mL</a:t>
            </a:r>
            <a:r>
              <a:rPr lang="en-US" sz="2400" i="1" dirty="0" smtClean="0"/>
              <a:t>:</a:t>
            </a:r>
          </a:p>
          <a:p>
            <a:endParaRPr lang="en-US" sz="2400" i="1" dirty="0"/>
          </a:p>
          <a:p>
            <a:r>
              <a:rPr lang="en-US" sz="2400" i="1" dirty="0" smtClean="0"/>
              <a:t>100 x 0.01 = 1 </a:t>
            </a:r>
          </a:p>
          <a:p>
            <a:endParaRPr lang="en-US" sz="2400" i="1" dirty="0"/>
          </a:p>
          <a:p>
            <a:r>
              <a:rPr lang="en-US" sz="2400" i="1" dirty="0" smtClean="0"/>
              <a:t>Add 1 gram of </a:t>
            </a:r>
            <a:r>
              <a:rPr lang="en-US" sz="2400" i="1" dirty="0" err="1" smtClean="0"/>
              <a:t>NaCl</a:t>
            </a:r>
            <a:r>
              <a:rPr lang="en-US" sz="2400" i="1" dirty="0" smtClean="0"/>
              <a:t> in a beaker, and bring up to 100 </a:t>
            </a:r>
            <a:r>
              <a:rPr lang="en-US" sz="2400" i="1" dirty="0" err="1" smtClean="0"/>
              <a:t>mL</a:t>
            </a:r>
            <a:r>
              <a:rPr lang="en-US" sz="2400" i="1" dirty="0" smtClean="0"/>
              <a:t> in volume with water.</a:t>
            </a:r>
            <a:endParaRPr lang="en-US" sz="2400" i="1" dirty="0"/>
          </a:p>
        </p:txBody>
      </p:sp>
      <p:sp>
        <p:nvSpPr>
          <p:cNvPr id="5" name="Flowchart: Delay 4"/>
          <p:cNvSpPr/>
          <p:nvPr/>
        </p:nvSpPr>
        <p:spPr>
          <a:xfrm rot="5400000">
            <a:off x="5334000" y="2505670"/>
            <a:ext cx="4191000" cy="251460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lay 5"/>
          <p:cNvSpPr/>
          <p:nvPr/>
        </p:nvSpPr>
        <p:spPr>
          <a:xfrm rot="5400000">
            <a:off x="5638800" y="2810470"/>
            <a:ext cx="3581400" cy="23622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7-Point Star 6"/>
          <p:cNvSpPr/>
          <p:nvPr/>
        </p:nvSpPr>
        <p:spPr>
          <a:xfrm flipH="1" flipV="1">
            <a:off x="7848600" y="31152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-Point Star 7"/>
          <p:cNvSpPr/>
          <p:nvPr/>
        </p:nvSpPr>
        <p:spPr>
          <a:xfrm flipH="1" flipV="1">
            <a:off x="8001000" y="33438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7-Point Star 8"/>
          <p:cNvSpPr/>
          <p:nvPr/>
        </p:nvSpPr>
        <p:spPr>
          <a:xfrm flipH="1" flipV="1">
            <a:off x="7696200" y="33438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 flipH="1" flipV="1">
            <a:off x="7848600" y="35724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7-Point Star 10"/>
          <p:cNvSpPr/>
          <p:nvPr/>
        </p:nvSpPr>
        <p:spPr>
          <a:xfrm flipH="1" flipV="1">
            <a:off x="8077200" y="25818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7-Point Star 11"/>
          <p:cNvSpPr/>
          <p:nvPr/>
        </p:nvSpPr>
        <p:spPr>
          <a:xfrm flipH="1" flipV="1">
            <a:off x="8229600" y="28104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7-Point Star 12"/>
          <p:cNvSpPr/>
          <p:nvPr/>
        </p:nvSpPr>
        <p:spPr>
          <a:xfrm flipH="1" flipV="1">
            <a:off x="7924800" y="28104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7-Point Star 13"/>
          <p:cNvSpPr/>
          <p:nvPr/>
        </p:nvSpPr>
        <p:spPr>
          <a:xfrm flipH="1" flipV="1">
            <a:off x="8077200" y="30390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7-Point Star 14"/>
          <p:cNvSpPr/>
          <p:nvPr/>
        </p:nvSpPr>
        <p:spPr>
          <a:xfrm flipH="1" flipV="1">
            <a:off x="8229600" y="34962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7-Point Star 15"/>
          <p:cNvSpPr/>
          <p:nvPr/>
        </p:nvSpPr>
        <p:spPr>
          <a:xfrm flipH="1" flipV="1">
            <a:off x="8382000" y="37248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7-Point Star 16"/>
          <p:cNvSpPr/>
          <p:nvPr/>
        </p:nvSpPr>
        <p:spPr>
          <a:xfrm flipH="1" flipV="1">
            <a:off x="8077200" y="37248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7-Point Star 17"/>
          <p:cNvSpPr/>
          <p:nvPr/>
        </p:nvSpPr>
        <p:spPr>
          <a:xfrm flipH="1" flipV="1">
            <a:off x="8229600" y="39534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7-Point Star 18"/>
          <p:cNvSpPr/>
          <p:nvPr/>
        </p:nvSpPr>
        <p:spPr>
          <a:xfrm flipH="1" flipV="1">
            <a:off x="7391400" y="25818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7-Point Star 19"/>
          <p:cNvSpPr/>
          <p:nvPr/>
        </p:nvSpPr>
        <p:spPr>
          <a:xfrm flipH="1" flipV="1">
            <a:off x="7543800" y="28104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7-Point Star 20"/>
          <p:cNvSpPr/>
          <p:nvPr/>
        </p:nvSpPr>
        <p:spPr>
          <a:xfrm flipH="1" flipV="1">
            <a:off x="7239000" y="28104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7-Point Star 21"/>
          <p:cNvSpPr/>
          <p:nvPr/>
        </p:nvSpPr>
        <p:spPr>
          <a:xfrm flipH="1" flipV="1">
            <a:off x="7391400" y="30390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7-Point Star 22"/>
          <p:cNvSpPr/>
          <p:nvPr/>
        </p:nvSpPr>
        <p:spPr>
          <a:xfrm flipH="1" flipV="1">
            <a:off x="7162800" y="40296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7-Point Star 23"/>
          <p:cNvSpPr/>
          <p:nvPr/>
        </p:nvSpPr>
        <p:spPr>
          <a:xfrm flipH="1" flipV="1">
            <a:off x="7315200" y="42582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7-Point Star 24"/>
          <p:cNvSpPr/>
          <p:nvPr/>
        </p:nvSpPr>
        <p:spPr>
          <a:xfrm flipH="1" flipV="1">
            <a:off x="7010400" y="42582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7-Point Star 25"/>
          <p:cNvSpPr/>
          <p:nvPr/>
        </p:nvSpPr>
        <p:spPr>
          <a:xfrm flipH="1" flipV="1">
            <a:off x="7162800" y="44868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7-Point Star 26"/>
          <p:cNvSpPr/>
          <p:nvPr/>
        </p:nvSpPr>
        <p:spPr>
          <a:xfrm flipH="1" flipV="1">
            <a:off x="7391400" y="34962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7-Point Star 27"/>
          <p:cNvSpPr/>
          <p:nvPr/>
        </p:nvSpPr>
        <p:spPr>
          <a:xfrm flipH="1" flipV="1">
            <a:off x="7543800" y="37248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7-Point Star 28"/>
          <p:cNvSpPr/>
          <p:nvPr/>
        </p:nvSpPr>
        <p:spPr>
          <a:xfrm flipH="1" flipV="1">
            <a:off x="7239000" y="37248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7-Point Star 29"/>
          <p:cNvSpPr/>
          <p:nvPr/>
        </p:nvSpPr>
        <p:spPr>
          <a:xfrm flipH="1" flipV="1">
            <a:off x="7391400" y="39534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7-Point Star 30"/>
          <p:cNvSpPr/>
          <p:nvPr/>
        </p:nvSpPr>
        <p:spPr>
          <a:xfrm flipH="1" flipV="1">
            <a:off x="7543800" y="44106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7-Point Star 31"/>
          <p:cNvSpPr/>
          <p:nvPr/>
        </p:nvSpPr>
        <p:spPr>
          <a:xfrm flipH="1" flipV="1">
            <a:off x="7696200" y="46392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7-Point Star 32"/>
          <p:cNvSpPr/>
          <p:nvPr/>
        </p:nvSpPr>
        <p:spPr>
          <a:xfrm flipH="1" flipV="1">
            <a:off x="7391400" y="46392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7-Point Star 33"/>
          <p:cNvSpPr/>
          <p:nvPr/>
        </p:nvSpPr>
        <p:spPr>
          <a:xfrm flipH="1" flipV="1">
            <a:off x="7543800" y="4867870"/>
            <a:ext cx="152400" cy="152400"/>
          </a:xfrm>
          <a:prstGeom prst="star7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7-Point Star 34"/>
          <p:cNvSpPr/>
          <p:nvPr/>
        </p:nvSpPr>
        <p:spPr>
          <a:xfrm flipH="1" flipV="1">
            <a:off x="6705600" y="34962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7-Point Star 35"/>
          <p:cNvSpPr/>
          <p:nvPr/>
        </p:nvSpPr>
        <p:spPr>
          <a:xfrm flipH="1" flipV="1">
            <a:off x="6858000" y="37248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7-Point Star 36"/>
          <p:cNvSpPr/>
          <p:nvPr/>
        </p:nvSpPr>
        <p:spPr>
          <a:xfrm flipH="1" flipV="1">
            <a:off x="6553200" y="37248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-Point Star 37"/>
          <p:cNvSpPr/>
          <p:nvPr/>
        </p:nvSpPr>
        <p:spPr>
          <a:xfrm flipH="1" flipV="1">
            <a:off x="6705600" y="39534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7-Point Star 38"/>
          <p:cNvSpPr/>
          <p:nvPr/>
        </p:nvSpPr>
        <p:spPr>
          <a:xfrm flipH="1" flipV="1">
            <a:off x="7010400" y="28866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7-Point Star 39"/>
          <p:cNvSpPr/>
          <p:nvPr/>
        </p:nvSpPr>
        <p:spPr>
          <a:xfrm flipH="1" flipV="1">
            <a:off x="7162800" y="31152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7-Point Star 40"/>
          <p:cNvSpPr/>
          <p:nvPr/>
        </p:nvSpPr>
        <p:spPr>
          <a:xfrm flipH="1" flipV="1">
            <a:off x="6858000" y="31152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7-Point Star 41"/>
          <p:cNvSpPr/>
          <p:nvPr/>
        </p:nvSpPr>
        <p:spPr>
          <a:xfrm flipH="1" flipV="1">
            <a:off x="7010400" y="33438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7-Point Star 42"/>
          <p:cNvSpPr/>
          <p:nvPr/>
        </p:nvSpPr>
        <p:spPr>
          <a:xfrm flipH="1" flipV="1">
            <a:off x="7086600" y="25818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7-Point Star 43"/>
          <p:cNvSpPr/>
          <p:nvPr/>
        </p:nvSpPr>
        <p:spPr>
          <a:xfrm flipH="1" flipV="1">
            <a:off x="6553200" y="23532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7-Point Star 44"/>
          <p:cNvSpPr/>
          <p:nvPr/>
        </p:nvSpPr>
        <p:spPr>
          <a:xfrm flipH="1" flipV="1">
            <a:off x="6705600" y="25818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7-Point Star 45"/>
          <p:cNvSpPr/>
          <p:nvPr/>
        </p:nvSpPr>
        <p:spPr>
          <a:xfrm flipH="1" flipV="1">
            <a:off x="6400800" y="25818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7-Point Star 46"/>
          <p:cNvSpPr/>
          <p:nvPr/>
        </p:nvSpPr>
        <p:spPr>
          <a:xfrm flipH="1" flipV="1">
            <a:off x="6553200" y="2810470"/>
            <a:ext cx="152400" cy="1524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191000" y="1905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Add 1 gram of </a:t>
            </a:r>
            <a:r>
              <a:rPr lang="en-US" b="1" i="1" dirty="0" err="1" smtClean="0"/>
              <a:t>NaCl</a:t>
            </a:r>
            <a:endParaRPr lang="en-US" b="1" i="1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638800" y="2209800"/>
            <a:ext cx="1219200" cy="11340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477000" y="469338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Bring up to 100 </a:t>
            </a:r>
            <a:r>
              <a:rPr lang="en-US" sz="2000" b="1" dirty="0" err="1" smtClean="0">
                <a:solidFill>
                  <a:schemeClr val="bg1"/>
                </a:solidFill>
              </a:rPr>
              <a:t>mL</a:t>
            </a:r>
            <a:r>
              <a:rPr lang="en-US" sz="2000" b="1" dirty="0" smtClean="0">
                <a:solidFill>
                  <a:schemeClr val="bg1"/>
                </a:solidFill>
              </a:rPr>
              <a:t> with  water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7200" y="494407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How do you prepare a 5%, 100 </a:t>
            </a:r>
            <a:r>
              <a:rPr lang="en-US" b="1" i="1" dirty="0" err="1" smtClean="0">
                <a:solidFill>
                  <a:srgbClr val="FF0000"/>
                </a:solidFill>
              </a:rPr>
              <a:t>mL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NaCl</a:t>
            </a:r>
            <a:r>
              <a:rPr lang="en-US" b="1" i="1" dirty="0" smtClean="0">
                <a:solidFill>
                  <a:srgbClr val="FF0000"/>
                </a:solidFill>
              </a:rPr>
              <a:t> solution?</a:t>
            </a:r>
          </a:p>
          <a:p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How do you prepare a 9%, 100 </a:t>
            </a:r>
            <a:r>
              <a:rPr lang="en-US" b="1" i="1" dirty="0" err="1" smtClean="0">
                <a:solidFill>
                  <a:srgbClr val="FF0000"/>
                </a:solidFill>
              </a:rPr>
              <a:t>mL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NaCl</a:t>
            </a:r>
            <a:r>
              <a:rPr lang="en-US" b="1" i="1" dirty="0" smtClean="0">
                <a:solidFill>
                  <a:srgbClr val="FF0000"/>
                </a:solidFill>
              </a:rPr>
              <a:t> solution?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b="1" dirty="0" smtClean="0"/>
              <a:t>3. Be able to recognize gall bladder and cheek cell epithelia; be able to recognize the nuclei and plasma membrane </a:t>
            </a:r>
            <a:endParaRPr lang="en-US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385" t="26396" r="50769" b="18782"/>
          <a:stretch>
            <a:fillRect/>
          </a:stretch>
        </p:blipFill>
        <p:spPr bwMode="auto">
          <a:xfrm>
            <a:off x="762000" y="2057400"/>
            <a:ext cx="3276600" cy="402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103" t="32609" r="41028" b="21739"/>
          <a:stretch>
            <a:fillRect/>
          </a:stretch>
        </p:blipFill>
        <p:spPr bwMode="auto">
          <a:xfrm rot="5400000">
            <a:off x="4679950" y="2567132"/>
            <a:ext cx="40132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33800" y="3048000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Nucleus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4191000"/>
            <a:ext cx="2585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Plasma Membrane</a:t>
            </a:r>
            <a:endParaRPr lang="en-US" sz="2400" b="1" dirty="0"/>
          </a:p>
        </p:txBody>
      </p: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>
            <a:off x="2590800" y="3278833"/>
            <a:ext cx="1143000" cy="37876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029200" y="2514600"/>
            <a:ext cx="19050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1"/>
          </p:cNvCxnSpPr>
          <p:nvPr/>
        </p:nvCxnSpPr>
        <p:spPr>
          <a:xfrm flipH="1">
            <a:off x="2971800" y="4421833"/>
            <a:ext cx="304800" cy="37876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638800" y="3962400"/>
            <a:ext cx="3048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47800" y="6107668"/>
            <a:ext cx="2012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Gall Bladder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760311" y="6096000"/>
            <a:ext cx="173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Cheek Cell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b="1" dirty="0" smtClean="0"/>
              <a:t>4. Be able to identify elodea, onion epidermis and potato tuber</a:t>
            </a:r>
            <a:endParaRPr lang="en-US" sz="3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556" t="22775" r="17677" b="18586"/>
          <a:stretch>
            <a:fillRect/>
          </a:stretch>
        </p:blipFill>
        <p:spPr bwMode="auto">
          <a:xfrm>
            <a:off x="3124200" y="24384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282" t="21788" r="20874" b="19773"/>
          <a:stretch>
            <a:fillRect/>
          </a:stretch>
        </p:blipFill>
        <p:spPr bwMode="auto">
          <a:xfrm>
            <a:off x="6172199" y="2438400"/>
            <a:ext cx="28956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5556" t="21014" r="28666" b="22947"/>
          <a:stretch>
            <a:fillRect/>
          </a:stretch>
        </p:blipFill>
        <p:spPr bwMode="auto">
          <a:xfrm>
            <a:off x="76200" y="2438400"/>
            <a:ext cx="28956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4724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Onion Cell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4724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Elodea Leaf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4724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Potato Tuber Cell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b="1" dirty="0" smtClean="0"/>
              <a:t>6. Identify chloroplast in elodea cells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556" t="22775" r="17677" b="18586"/>
          <a:stretch>
            <a:fillRect/>
          </a:stretch>
        </p:blipFill>
        <p:spPr bwMode="auto">
          <a:xfrm>
            <a:off x="609600" y="2057400"/>
            <a:ext cx="4800600" cy="353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3600" y="3276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Chloroplast</a:t>
            </a:r>
            <a:endParaRPr lang="en-US" sz="3200" b="1" dirty="0"/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3124200" y="3352800"/>
            <a:ext cx="2819400" cy="2161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600" b="1" dirty="0" smtClean="0"/>
              <a:t>7. Identify the organelle that is stained with iodine; identify its function</a:t>
            </a:r>
            <a:endParaRPr lang="en-US" sz="3600" b="1" dirty="0"/>
          </a:p>
        </p:txBody>
      </p:sp>
      <p:pic>
        <p:nvPicPr>
          <p:cNvPr id="3074" name="Picture 2" descr="http://sternbioblock2.wiki.elanco.net/file/view/Good_HorningSnapshot_0004potato_starch.jpg/96479776/Good_HorningSnapshot_0004potato_st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5791200" cy="4343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629400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http://sternbioblock2.wiki.elanco.net/file/view/Good_HorningSnapshot_0004potato_starch.jpg/96479776/Good_HorningSnapshot_0004potato_starch.jpg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2743200"/>
            <a:ext cx="28603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Leucoplast </a:t>
            </a:r>
          </a:p>
          <a:p>
            <a:r>
              <a:rPr lang="en-US" sz="3200" b="1" dirty="0" smtClean="0"/>
              <a:t>= starch storage</a:t>
            </a:r>
            <a:endParaRPr lang="en-US" sz="32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90800" y="3048000"/>
            <a:ext cx="38862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1337" t="28169" r="41802" b="19718"/>
          <a:stretch>
            <a:fillRect/>
          </a:stretch>
        </p:blipFill>
        <p:spPr bwMode="auto">
          <a:xfrm>
            <a:off x="5525988" y="1799272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1248" t="31250" r="43416" b="12500"/>
          <a:stretch>
            <a:fillRect/>
          </a:stretch>
        </p:blipFill>
        <p:spPr bwMode="auto">
          <a:xfrm>
            <a:off x="1179311" y="1799272"/>
            <a:ext cx="228600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00100" y="4694872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Elodea in 2% </a:t>
            </a:r>
            <a:r>
              <a:rPr lang="en-US" b="1" i="1" dirty="0" err="1" smtClean="0"/>
              <a:t>NaCl</a:t>
            </a:r>
            <a:r>
              <a:rPr lang="en-US" b="1" i="1" dirty="0" smtClean="0"/>
              <a:t> solution.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992888" y="4694872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Elodea in 10% </a:t>
            </a:r>
            <a:r>
              <a:rPr lang="en-US" b="1" i="1" dirty="0" err="1" smtClean="0"/>
              <a:t>NaCl</a:t>
            </a:r>
            <a:r>
              <a:rPr lang="en-US" b="1" i="1" dirty="0" smtClean="0"/>
              <a:t> solution.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75896" y="1367135"/>
            <a:ext cx="4792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Hypertonic Solutions and Plant Cells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911" y="5304472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dirty="0" smtClean="0"/>
              <a:t> Leaf is in a 2% salt solution.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Chloroplast seen as nice, round circles. 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Cell wall and plasma membrane are in tact.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92588" y="530447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dirty="0" smtClean="0"/>
              <a:t> Leaf is in a 10% salt solution.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Chloroplast appears deflated.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Cell wall is disrupted.  Plasma membrane is deflated.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8. Be able to identify plant cells in a hypertonic or hypotonic solution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5381" t="33151" r="20393" b="7525"/>
          <a:stretch>
            <a:fillRect/>
          </a:stretch>
        </p:blipFill>
        <p:spPr bwMode="auto">
          <a:xfrm>
            <a:off x="533400" y="1674674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6046" t="29980" r="20114" b="16371"/>
          <a:stretch>
            <a:fillRect/>
          </a:stretch>
        </p:blipFill>
        <p:spPr bwMode="auto">
          <a:xfrm>
            <a:off x="4991100" y="1674674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25589" y="1138535"/>
            <a:ext cx="4692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Hypotonic Solutions and Plant Cells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" y="4494074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Elodea in 2% </a:t>
            </a:r>
            <a:r>
              <a:rPr lang="en-US" b="1" i="1" dirty="0" err="1" smtClean="0"/>
              <a:t>NaCl</a:t>
            </a:r>
            <a:r>
              <a:rPr lang="en-US" b="1" i="1" dirty="0" smtClean="0"/>
              <a:t> solution.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407809" y="449407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Elodea in 100% water.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45911" y="5103674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dirty="0" smtClean="0"/>
              <a:t> Leaf is in a 2% salt solution.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Chloroplast seen as nice, round circles. 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Cell wall and plasma membrane are in tact.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5103674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dirty="0" smtClean="0"/>
              <a:t> Leaf is in a 100% water.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Chloroplast still appear as round circles but are pushed to the sides.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Cell wall is slightly larger.  Plant appears swollen and tighter.  There appears to be more water inside the plant.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8. Be able to identify plant cells in a hypertonic or hypotonic solution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780</Words>
  <Application>Microsoft Macintosh PowerPoint</Application>
  <PresentationFormat>On-screen Show (4:3)</PresentationFormat>
  <Paragraphs>119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Lab Practical II Review</vt:lpstr>
      <vt:lpstr>1. Be able to identify euglena, amoeba, paramecium and identify which kingdom they are classified in.</vt:lpstr>
      <vt:lpstr>2. Be able to prepare % solutions</vt:lpstr>
      <vt:lpstr>3. Be able to recognize gall bladder and cheek cell epithelia; be able to recognize the nuclei and plasma membrane </vt:lpstr>
      <vt:lpstr>4. Be able to identify elodea, onion epidermis and potato tuber</vt:lpstr>
      <vt:lpstr>6. Identify chloroplast in elodea cells</vt:lpstr>
      <vt:lpstr>7. Identify the organelle that is stained with iodine; identify its function</vt:lpstr>
      <vt:lpstr>PowerPoint Presentation</vt:lpstr>
      <vt:lpstr>PowerPoint Presentation</vt:lpstr>
      <vt:lpstr>9/10. Be able to identify the parts and function of a spectrophotometer (functions of each part are described in page 96)</vt:lpstr>
      <vt:lpstr>13. Be able to interpret the color of an unknown substance from an absorption spectrum graph.</vt:lpstr>
      <vt:lpstr>14. Identify various pigments that have been separated using paper chromatography</vt:lpstr>
      <vt:lpstr>15. Be able to indicate the phases of the cell cycle in an onion root cell</vt:lpstr>
      <vt:lpstr>16. Be able to differentiate animal and plant cell cytokinesis</vt:lpstr>
      <vt:lpstr>17. Be able to determine the genotype of individuals in a pedigree</vt:lpstr>
      <vt:lpstr>18. Be able to determine bacteria strains that carry antibiotic resistance</vt:lpstr>
      <vt:lpstr>19. Be able to interpret data from a DNA agarose gel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Frances</dc:creator>
  <cp:lastModifiedBy>Melvin Smith II</cp:lastModifiedBy>
  <cp:revision>9</cp:revision>
  <dcterms:created xsi:type="dcterms:W3CDTF">2012-04-27T22:15:36Z</dcterms:created>
  <dcterms:modified xsi:type="dcterms:W3CDTF">2015-04-17T00:52:23Z</dcterms:modified>
</cp:coreProperties>
</file>