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272" r:id="rId25"/>
    <p:sldId id="275" r:id="rId26"/>
    <p:sldId id="261" r:id="rId27"/>
    <p:sldId id="269" r:id="rId28"/>
    <p:sldId id="260" r:id="rId29"/>
    <p:sldId id="270" r:id="rId30"/>
    <p:sldId id="271" r:id="rId31"/>
    <p:sldId id="262" r:id="rId32"/>
    <p:sldId id="263" r:id="rId33"/>
    <p:sldId id="264" r:id="rId34"/>
    <p:sldId id="265" r:id="rId35"/>
    <p:sldId id="266" r:id="rId36"/>
    <p:sldId id="27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D3B-5481-403E-A676-339FDE8E899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6AA4-0BAB-4DEB-8EED-DCD17DC33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D3B-5481-403E-A676-339FDE8E899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6AA4-0BAB-4DEB-8EED-DCD17DC33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D3B-5481-403E-A676-339FDE8E899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6AA4-0BAB-4DEB-8EED-DCD17DC33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D3B-5481-403E-A676-339FDE8E899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6AA4-0BAB-4DEB-8EED-DCD17DC33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D3B-5481-403E-A676-339FDE8E899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6AA4-0BAB-4DEB-8EED-DCD17DC33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D3B-5481-403E-A676-339FDE8E899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6AA4-0BAB-4DEB-8EED-DCD17DC33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D3B-5481-403E-A676-339FDE8E899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6AA4-0BAB-4DEB-8EED-DCD17DC33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D3B-5481-403E-A676-339FDE8E899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6AA4-0BAB-4DEB-8EED-DCD17DC33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D3B-5481-403E-A676-339FDE8E899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6AA4-0BAB-4DEB-8EED-DCD17DC33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D3B-5481-403E-A676-339FDE8E899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6AA4-0BAB-4DEB-8EED-DCD17DC33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D3B-5481-403E-A676-339FDE8E899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6AA4-0BAB-4DEB-8EED-DCD17DC33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34D3B-5481-403E-A676-339FDE8E899C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B6AA4-0BAB-4DEB-8EED-DCD17DC33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966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0"/>
            <a:tileRect/>
          </a:gradFill>
          <a:ln>
            <a:solidFill>
              <a:srgbClr val="008000"/>
            </a:solidFill>
          </a:ln>
          <a:effectLst>
            <a:outerShdw blurRad="50800" dist="38100" dir="2700000" algn="tl" rotWithShape="0">
              <a:srgbClr val="008000">
                <a:alpha val="43000"/>
              </a:srgbClr>
            </a:outerShdw>
          </a:effectLst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b="1" dirty="0" smtClean="0">
              <a:solidFill>
                <a:schemeClr val="bg1"/>
              </a:solidFill>
            </a:endParaRPr>
          </a:p>
          <a:p>
            <a:r>
              <a:rPr lang="en-US" sz="4900" b="1" dirty="0" smtClean="0">
                <a:solidFill>
                  <a:schemeClr val="bg1"/>
                </a:solidFill>
              </a:rPr>
              <a:t>What you are turning in NOW…</a:t>
            </a:r>
          </a:p>
          <a:p>
            <a:endParaRPr lang="en-US" sz="2100" b="1" dirty="0" smtClean="0">
              <a:solidFill>
                <a:srgbClr val="008000"/>
              </a:solidFill>
            </a:endParaRPr>
          </a:p>
          <a:p>
            <a:endParaRPr lang="en-US" sz="1000" b="1" dirty="0" smtClean="0">
              <a:solidFill>
                <a:srgbClr val="008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4800" b="1" dirty="0" smtClean="0">
                <a:solidFill>
                  <a:srgbClr val="FF0000"/>
                </a:solidFill>
              </a:rPr>
              <a:t>	</a:t>
            </a:r>
            <a:r>
              <a:rPr lang="en-US" sz="4100" b="1" dirty="0" smtClean="0">
                <a:solidFill>
                  <a:schemeClr val="bg1"/>
                </a:solidFill>
              </a:rPr>
              <a:t>Lab #2: The Scientific Method</a:t>
            </a:r>
          </a:p>
          <a:p>
            <a:pPr algn="l">
              <a:spcBef>
                <a:spcPts val="0"/>
              </a:spcBef>
            </a:pPr>
            <a:r>
              <a:rPr lang="en-US" sz="2900" b="1" dirty="0" smtClean="0">
                <a:solidFill>
                  <a:schemeClr val="bg1"/>
                </a:solidFill>
              </a:rPr>
              <a:t>	Pre</a:t>
            </a:r>
            <a:r>
              <a:rPr lang="en-US" sz="2900" b="1" dirty="0">
                <a:solidFill>
                  <a:schemeClr val="bg1"/>
                </a:solidFill>
              </a:rPr>
              <a:t>-Lab exercise </a:t>
            </a:r>
            <a:r>
              <a:rPr lang="en-US" sz="2900" b="1" dirty="0" smtClean="0">
                <a:solidFill>
                  <a:schemeClr val="bg1"/>
                </a:solidFill>
              </a:rPr>
              <a:t>(43 &amp; 44) for completion</a:t>
            </a:r>
            <a:endParaRPr lang="en-US" sz="2900" b="1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endParaRPr lang="en-US" sz="2100" b="1" dirty="0" smtClean="0">
              <a:solidFill>
                <a:srgbClr val="FF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4100" b="1" dirty="0" smtClean="0">
                <a:solidFill>
                  <a:srgbClr val="FF0000"/>
                </a:solidFill>
              </a:rPr>
              <a:t>	Lab </a:t>
            </a:r>
            <a:r>
              <a:rPr lang="en-US" sz="4100" b="1" dirty="0">
                <a:solidFill>
                  <a:srgbClr val="FF0000"/>
                </a:solidFill>
              </a:rPr>
              <a:t>#4: What</a:t>
            </a:r>
            <a:r>
              <a:rPr lang="fr-FR" sz="4100" b="1" dirty="0">
                <a:solidFill>
                  <a:srgbClr val="FF0000"/>
                </a:solidFill>
              </a:rPr>
              <a:t>’</a:t>
            </a:r>
            <a:r>
              <a:rPr lang="en-US" sz="4100" b="1" dirty="0">
                <a:solidFill>
                  <a:srgbClr val="FF0000"/>
                </a:solidFill>
              </a:rPr>
              <a:t>s in Our Food</a:t>
            </a:r>
            <a:r>
              <a:rPr lang="en-US" sz="4100" b="1" dirty="0" smtClean="0">
                <a:solidFill>
                  <a:srgbClr val="FF0000"/>
                </a:solidFill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3300" b="1" dirty="0" smtClean="0">
                <a:solidFill>
                  <a:srgbClr val="FF0000"/>
                </a:solidFill>
              </a:rPr>
              <a:t>	</a:t>
            </a:r>
            <a:r>
              <a:rPr lang="en-US" sz="2900" b="1" dirty="0" smtClean="0">
                <a:solidFill>
                  <a:srgbClr val="FF0000"/>
                </a:solidFill>
              </a:rPr>
              <a:t>Pre</a:t>
            </a:r>
            <a:r>
              <a:rPr lang="en-US" sz="2900" b="1" dirty="0">
                <a:solidFill>
                  <a:srgbClr val="FF0000"/>
                </a:solidFill>
              </a:rPr>
              <a:t>-Lab exercise (79-81) and </a:t>
            </a:r>
            <a:r>
              <a:rPr lang="en-US" sz="2900" b="1" dirty="0" smtClean="0">
                <a:solidFill>
                  <a:srgbClr val="FF0000"/>
                </a:solidFill>
              </a:rPr>
              <a:t>responses </a:t>
            </a:r>
            <a:r>
              <a:rPr lang="en-US" sz="2900" b="1" dirty="0">
                <a:solidFill>
                  <a:srgbClr val="FF0000"/>
                </a:solidFill>
              </a:rPr>
              <a:t>to </a:t>
            </a:r>
            <a:endParaRPr lang="en-US" sz="2900" b="1" dirty="0" smtClean="0">
              <a:solidFill>
                <a:srgbClr val="FF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900" b="1" dirty="0">
                <a:solidFill>
                  <a:srgbClr val="FF0000"/>
                </a:solidFill>
              </a:rPr>
              <a:t>	</a:t>
            </a:r>
            <a:r>
              <a:rPr lang="en-US" sz="2900" b="1" dirty="0" smtClean="0">
                <a:solidFill>
                  <a:srgbClr val="FF0000"/>
                </a:solidFill>
              </a:rPr>
              <a:t>Lab </a:t>
            </a:r>
            <a:r>
              <a:rPr lang="en-US" sz="2900" b="1" dirty="0">
                <a:solidFill>
                  <a:srgbClr val="FF0000"/>
                </a:solidFill>
              </a:rPr>
              <a:t>Questions (83-86)</a:t>
            </a:r>
            <a:endParaRPr lang="en-US" sz="2900" dirty="0">
              <a:solidFill>
                <a:srgbClr val="FF0000"/>
              </a:solidFill>
            </a:endParaRPr>
          </a:p>
          <a:p>
            <a:pPr algn="l"/>
            <a:endParaRPr lang="en-US" sz="2100" b="1" dirty="0">
              <a:solidFill>
                <a:srgbClr val="FF0000"/>
              </a:solidFill>
            </a:endParaRPr>
          </a:p>
          <a:p>
            <a:pPr algn="l"/>
            <a:r>
              <a:rPr lang="en-US" sz="2100" b="1" dirty="0" smtClean="0">
                <a:solidFill>
                  <a:srgbClr val="FF0000"/>
                </a:solidFill>
              </a:rPr>
              <a:t>	</a:t>
            </a:r>
            <a:r>
              <a:rPr lang="en-US" sz="4100" b="1" dirty="0" smtClean="0">
                <a:solidFill>
                  <a:srgbClr val="FF0000"/>
                </a:solidFill>
              </a:rPr>
              <a:t>Lab </a:t>
            </a:r>
            <a:r>
              <a:rPr lang="en-US" sz="4100" b="1" dirty="0">
                <a:solidFill>
                  <a:srgbClr val="FF0000"/>
                </a:solidFill>
              </a:rPr>
              <a:t>#5: Dissection of the Fetal </a:t>
            </a:r>
            <a:r>
              <a:rPr lang="en-US" sz="4100" b="1" dirty="0" smtClean="0">
                <a:solidFill>
                  <a:srgbClr val="FF0000"/>
                </a:solidFill>
              </a:rPr>
              <a:t>Pig       </a:t>
            </a:r>
            <a:r>
              <a:rPr lang="en-US" sz="4500" b="1" dirty="0" smtClean="0">
                <a:solidFill>
                  <a:srgbClr val="FF0000"/>
                </a:solidFill>
              </a:rPr>
              <a:t>	</a:t>
            </a:r>
            <a:r>
              <a:rPr lang="en-US" sz="2900" b="1" dirty="0" smtClean="0">
                <a:solidFill>
                  <a:srgbClr val="FF0000"/>
                </a:solidFill>
              </a:rPr>
              <a:t>Pre</a:t>
            </a:r>
            <a:r>
              <a:rPr lang="en-US" sz="2900" b="1" dirty="0">
                <a:solidFill>
                  <a:srgbClr val="FF0000"/>
                </a:solidFill>
              </a:rPr>
              <a:t>-Lab exercise to check for completion (95)</a:t>
            </a:r>
          </a:p>
          <a:p>
            <a:pPr marL="0" lvl="2"/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irrusimage.com/Isopoda/pillbug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5867400" cy="440363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400800" y="15240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http://www.cirrusimage.com/Isopoda/pillbug_08.jpg</a:t>
            </a:r>
            <a:endParaRPr lang="en-US" sz="1200" i="1" dirty="0"/>
          </a:p>
        </p:txBody>
      </p:sp>
      <p:pic>
        <p:nvPicPr>
          <p:cNvPr id="1028" name="Picture 4" descr="http://tolweb.org/tree/ToLimages/pillbu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657600"/>
            <a:ext cx="3912282" cy="2743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57400" y="5410200"/>
            <a:ext cx="2414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Copyright © 2005 Marine Discovery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8187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Scientific name: </a:t>
            </a:r>
            <a:r>
              <a:rPr lang="en-US" sz="4000" b="1" i="1" dirty="0" err="1" smtClean="0"/>
              <a:t>Armadillidium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vulgare</a:t>
            </a:r>
            <a:r>
              <a:rPr lang="en-US" sz="4000" b="1" i="1" dirty="0" smtClean="0"/>
              <a:t> </a:t>
            </a:r>
          </a:p>
          <a:p>
            <a:pPr algn="ctr"/>
            <a:r>
              <a:rPr lang="en-US" sz="4000" b="1" dirty="0" smtClean="0"/>
              <a:t>Kingdom: </a:t>
            </a:r>
            <a:r>
              <a:rPr lang="en-US" sz="4000" b="1" dirty="0" err="1" smtClean="0"/>
              <a:t>Animalia</a:t>
            </a:r>
            <a:endParaRPr lang="en-US" sz="4000" b="1" dirty="0" smtClean="0"/>
          </a:p>
          <a:p>
            <a:pPr algn="just">
              <a:buFont typeface="Arial" pitchFamily="34" charset="0"/>
              <a:buChar char="•"/>
            </a:pPr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Belongs to the order Isopoda, a family of woodlice 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Only crustacean that is able to spend its lifetime on land</a:t>
            </a:r>
          </a:p>
          <a:p>
            <a:pPr algn="just"/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Folds itself into a small as a defense mechanism or response to vibration or pressure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Live in wet locations and are often found in damp environments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Have gill-like structures that extract oxygen from its environment; but cannot live under water!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595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Pillbug Experiment!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algn="just"/>
            <a:r>
              <a:rPr lang="en-US" dirty="0"/>
              <a:t>P</a:t>
            </a:r>
            <a:r>
              <a:rPr lang="en-US" dirty="0" smtClean="0"/>
              <a:t>illbugs are found under objects on damp ground. You might wonder what attracts the pillbugs to that environment – is it the moisture, darkness, or both moisture and darkness, or some other factor?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 this lab you will form and test hypotheses regarding this question.</a:t>
            </a:r>
          </a:p>
          <a:p>
            <a:pPr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53161"/>
            <a:ext cx="8763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Hypothesis: </a:t>
            </a:r>
            <a:r>
              <a:rPr lang="en-US" sz="2400" b="1" dirty="0" smtClean="0">
                <a:solidFill>
                  <a:srgbClr val="FF0000"/>
                </a:solidFill>
              </a:rPr>
              <a:t>Pillbugs are not attracted to or repelled by dark (Null hypothesis)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b="1" u="sng" dirty="0" smtClean="0"/>
              <a:t>Experimental Design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Subject: </a:t>
            </a:r>
            <a:r>
              <a:rPr lang="en-US" sz="2400" dirty="0" smtClean="0"/>
              <a:t>20 pillbugs 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Experimental Variable: </a:t>
            </a:r>
            <a:r>
              <a:rPr lang="en-US" sz="2400" dirty="0" smtClean="0"/>
              <a:t>Shaded part of the pan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Controlled Variable: </a:t>
            </a:r>
            <a:r>
              <a:rPr lang="en-US" sz="2400" dirty="0" smtClean="0"/>
              <a:t>Metal pan, atmosphere is dry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Dependent Variable: </a:t>
            </a:r>
            <a:r>
              <a:rPr lang="en-US" sz="2400" dirty="0" smtClean="0"/>
              <a:t>Migration to a specific part of the pan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Expected/Predicted Result: </a:t>
            </a:r>
          </a:p>
          <a:p>
            <a:pPr algn="just"/>
            <a:r>
              <a:rPr lang="en-US" sz="2400" dirty="0" smtClean="0"/>
              <a:t>There will be a 50/50 ratio of the pillbugs in the dark or the light.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Observed Result:</a:t>
            </a:r>
          </a:p>
          <a:p>
            <a:pPr algn="just"/>
            <a:endParaRPr lang="en-US" sz="2400" b="1" dirty="0" smtClean="0"/>
          </a:p>
          <a:p>
            <a:pPr algn="just"/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514600" y="5943600"/>
            <a:ext cx="6486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 pillbugs went to the light part, 12 pillbugs went to the dark part.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7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ymbol" pitchFamily="18" charset="2"/>
              </a:rPr>
              <a:t>c</a:t>
            </a:r>
            <a:r>
              <a:rPr lang="en-US" baseline="30000" dirty="0"/>
              <a:t>2</a:t>
            </a:r>
            <a:r>
              <a:rPr lang="en-US" dirty="0"/>
              <a:t> (Chi Square) – Goodness of Fit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Advantages:</a:t>
            </a:r>
            <a:endParaRPr lang="en-US" dirty="0"/>
          </a:p>
          <a:p>
            <a:pPr lvl="0"/>
            <a:r>
              <a:rPr lang="en-US" dirty="0"/>
              <a:t>Can be used to test the difference between an actual sample (actual data) and hypothetical expectations (expected outcome from a hypothesis) </a:t>
            </a:r>
            <a:endParaRPr lang="en-US" dirty="0" smtClean="0"/>
          </a:p>
          <a:p>
            <a:pPr lvl="0"/>
            <a:r>
              <a:rPr lang="en-US" dirty="0" smtClean="0"/>
              <a:t>Used to test </a:t>
            </a:r>
            <a:r>
              <a:rPr lang="en-US" dirty="0"/>
              <a:t>the difference between what you expect to find from an experiment, and what you actually find from an experiment </a:t>
            </a:r>
          </a:p>
          <a:p>
            <a:pPr lvl="0"/>
            <a:r>
              <a:rPr lang="en-US" dirty="0"/>
              <a:t>Examine differences in data between categories </a:t>
            </a:r>
          </a:p>
          <a:p>
            <a:pPr lvl="0"/>
            <a:r>
              <a:rPr lang="en-US" dirty="0"/>
              <a:t>Very easy to calculate!!!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Disadvantages</a:t>
            </a:r>
            <a:r>
              <a:rPr lang="en-US" b="1" dirty="0"/>
              <a:t>:</a:t>
            </a:r>
            <a:endParaRPr lang="en-US" dirty="0"/>
          </a:p>
          <a:p>
            <a:pPr lvl="0"/>
            <a:r>
              <a:rPr lang="en-US" dirty="0"/>
              <a:t>Can only be used on raw data that is counted (cannot be used for measurements, proportions or percentages)</a:t>
            </a:r>
          </a:p>
          <a:p>
            <a:pPr lvl="0"/>
            <a:r>
              <a:rPr lang="en-US" dirty="0"/>
              <a:t>A type of nonparametric statistics and is not as powerful as other types of statistical methods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8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10380"/>
            <a:ext cx="2992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Χ</a:t>
            </a:r>
            <a:r>
              <a:rPr lang="en-US" sz="2800" b="1" baseline="30000" dirty="0"/>
              <a:t>2 </a:t>
            </a:r>
            <a:r>
              <a:rPr lang="en-US" sz="2800" b="1" dirty="0"/>
              <a:t>(Chi Square)</a:t>
            </a:r>
            <a:r>
              <a:rPr lang="en-US" sz="2800" dirty="0"/>
              <a:t> = ∑ </a:t>
            </a:r>
            <a:endParaRPr lang="en-US" sz="2800" dirty="0">
              <a:effectLst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00400" y="1573213"/>
            <a:ext cx="64008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(Observed Frequency – Expected Frequency)</a:t>
            </a:r>
            <a:r>
              <a:rPr kumimoji="0" lang="en-US" sz="2400" b="0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Expected Frequency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Double Bracket 3"/>
          <p:cNvSpPr/>
          <p:nvPr/>
        </p:nvSpPr>
        <p:spPr>
          <a:xfrm>
            <a:off x="3144694" y="1371600"/>
            <a:ext cx="5923106" cy="10668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3352800"/>
            <a:ext cx="746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∑ = expression of a sum of values of variables</a:t>
            </a:r>
          </a:p>
          <a:p>
            <a:r>
              <a:rPr lang="en-US" sz="2800" i="1" dirty="0" smtClean="0"/>
              <a:t> </a:t>
            </a:r>
          </a:p>
          <a:p>
            <a:r>
              <a:rPr lang="en-US" sz="2800" i="1" dirty="0" smtClean="0"/>
              <a:t>Observed frequency = actual data that is observed</a:t>
            </a:r>
          </a:p>
          <a:p>
            <a:endParaRPr lang="en-US" sz="2800" i="1" dirty="0" smtClean="0"/>
          </a:p>
          <a:p>
            <a:r>
              <a:rPr lang="en-US" sz="2800" i="1" dirty="0" smtClean="0"/>
              <a:t>Expected frequency = data that is expected </a:t>
            </a:r>
            <a:endParaRPr lang="en-US" sz="28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Symbol" pitchFamily="18" charset="2"/>
              </a:rPr>
              <a:t>c</a:t>
            </a:r>
            <a:r>
              <a:rPr lang="en-US" baseline="30000" smtClean="0"/>
              <a:t>2</a:t>
            </a:r>
            <a:r>
              <a:rPr lang="en-US" smtClean="0"/>
              <a:t> (Chi Square) – Goodness of Fit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3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Hypothesis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Pillbugs are not attracted to or repelled by dark (Null hypothesis)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286185"/>
              </p:ext>
            </p:extLst>
          </p:nvPr>
        </p:nvGraphicFramePr>
        <p:xfrm>
          <a:off x="381000" y="2194558"/>
          <a:ext cx="8458198" cy="34442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86240"/>
                <a:gridCol w="1568546"/>
                <a:gridCol w="1568546"/>
                <a:gridCol w="1279163"/>
                <a:gridCol w="904849"/>
                <a:gridCol w="1025427"/>
                <a:gridCol w="1025427"/>
              </a:tblGrid>
              <a:tr h="19134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Class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Observed Number (O)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Expected Probability</a:t>
                      </a:r>
                      <a:endParaRPr lang="en-US" sz="3200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Expected Number</a:t>
                      </a:r>
                      <a:endParaRPr lang="en-US" sz="3200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(E)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O-E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(O-E)</a:t>
                      </a:r>
                      <a:r>
                        <a:rPr lang="en-US" sz="2400" u="none" strike="noStrike" baseline="30000">
                          <a:effectLst/>
                        </a:rPr>
                        <a:t>2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>
                          <a:effectLst/>
                        </a:rPr>
                        <a:t>(O-E)</a:t>
                      </a:r>
                      <a:r>
                        <a:rPr lang="en-US" sz="2400" u="sng" baseline="30000">
                          <a:effectLst/>
                        </a:rPr>
                        <a:t>2</a:t>
                      </a:r>
                      <a:endParaRPr lang="en-US" sz="3200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E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Light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>
                          <a:effectLst/>
                          <a:latin typeface="+mj-lt"/>
                        </a:rPr>
                        <a:t>50%</a:t>
                      </a: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effectLst/>
                        </a:rPr>
                        <a:t>Dark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>
                          <a:effectLst/>
                          <a:latin typeface="+mj-lt"/>
                        </a:rPr>
                        <a:t>50%</a:t>
                      </a: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</a:rPr>
                        <a:t>Total 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</a:rPr>
                        <a:t>20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100%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</a:rPr>
                        <a:t>20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>
                          <a:effectLst/>
                        </a:rPr>
                        <a:t> </a:t>
                      </a:r>
                      <a:endParaRPr lang="en-US" sz="2400" b="0" u="sng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baseline="0" dirty="0" smtClean="0">
                          <a:effectLst/>
                          <a:latin typeface="Symbol" pitchFamily="18" charset="2"/>
                        </a:rPr>
                        <a:t>c</a:t>
                      </a:r>
                      <a:r>
                        <a:rPr lang="en-US" sz="24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2400" u="none" strike="noStrike" dirty="0" smtClean="0">
                          <a:effectLst/>
                        </a:rPr>
                        <a:t>=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838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Data:</a:t>
            </a:r>
            <a:endParaRPr lang="en-US" i="1" dirty="0"/>
          </a:p>
          <a:p>
            <a:r>
              <a:rPr lang="en-US" i="1" dirty="0" smtClean="0"/>
              <a:t>Expected ratio of light/dark = 10/10</a:t>
            </a:r>
            <a:endParaRPr lang="en-US" i="1" dirty="0"/>
          </a:p>
          <a:p>
            <a:r>
              <a:rPr lang="en-US" i="1" dirty="0" smtClean="0"/>
              <a:t>Observed ratio of light/dark= 8/12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19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So what does this </a:t>
            </a:r>
            <a:r>
              <a:rPr lang="en-US" sz="2400" b="1" i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</a:rPr>
              <a:t> value mean???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2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Hypothesis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Pillbugs are not attracted to or repelled by dark (Null hypothesis)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505873"/>
              </p:ext>
            </p:extLst>
          </p:nvPr>
        </p:nvGraphicFramePr>
        <p:xfrm>
          <a:off x="381000" y="2194558"/>
          <a:ext cx="8458198" cy="34442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86240"/>
                <a:gridCol w="1568546"/>
                <a:gridCol w="1568546"/>
                <a:gridCol w="1279163"/>
                <a:gridCol w="904849"/>
                <a:gridCol w="1025427"/>
                <a:gridCol w="1025427"/>
              </a:tblGrid>
              <a:tr h="19134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Class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Observed Number (O)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Expected Probability</a:t>
                      </a:r>
                      <a:endParaRPr lang="en-US" sz="3200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Expected Number</a:t>
                      </a:r>
                      <a:endParaRPr lang="en-US" sz="3200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(E)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O-E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(O-E)</a:t>
                      </a:r>
                      <a:r>
                        <a:rPr lang="en-US" sz="2400" u="none" strike="noStrike" baseline="30000">
                          <a:effectLst/>
                        </a:rPr>
                        <a:t>2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(O-E)</a:t>
                      </a:r>
                      <a:r>
                        <a:rPr lang="en-US" sz="2400" u="sng" baseline="30000" dirty="0">
                          <a:effectLst/>
                        </a:rPr>
                        <a:t>2</a:t>
                      </a:r>
                      <a:endParaRPr lang="en-US" sz="3200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E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Light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8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>
                          <a:effectLst/>
                          <a:latin typeface="+mj-lt"/>
                        </a:rPr>
                        <a:t>50%</a:t>
                      </a: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-2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effectLst/>
                        </a:rPr>
                        <a:t>Dark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12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>
                          <a:effectLst/>
                          <a:latin typeface="+mj-lt"/>
                        </a:rPr>
                        <a:t>50%</a:t>
                      </a: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</a:rPr>
                        <a:t>Total 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</a:rPr>
                        <a:t>20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100%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</a:rPr>
                        <a:t>20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>
                          <a:effectLst/>
                        </a:rPr>
                        <a:t> </a:t>
                      </a:r>
                      <a:endParaRPr lang="en-US" sz="2400" b="0" u="sng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  <a:latin typeface="Symbol" pitchFamily="18" charset="2"/>
                        </a:rPr>
                        <a:t>c</a:t>
                      </a:r>
                      <a:r>
                        <a:rPr lang="en-US" sz="24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2400" u="none" strike="noStrike" dirty="0" smtClean="0">
                          <a:effectLst/>
                        </a:rPr>
                        <a:t>= </a:t>
                      </a: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0.8</a:t>
                      </a:r>
                      <a:endParaRPr lang="en-US" sz="3200" b="1" u="sng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838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Data:</a:t>
            </a:r>
            <a:endParaRPr lang="en-US" i="1" dirty="0"/>
          </a:p>
          <a:p>
            <a:r>
              <a:rPr lang="en-US" i="1" dirty="0" smtClean="0"/>
              <a:t>Expected ratio of light/dark = 10/10</a:t>
            </a:r>
            <a:endParaRPr lang="en-US" i="1" dirty="0"/>
          </a:p>
          <a:p>
            <a:r>
              <a:rPr lang="en-US" i="1" dirty="0" smtClean="0"/>
              <a:t>Observed ratio of light/dark= 8/12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19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So what does this </a:t>
            </a:r>
            <a:r>
              <a:rPr lang="en-US" sz="2400" b="1" i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</a:rPr>
              <a:t> value mean???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Interpretation of the value is base on </a:t>
            </a:r>
            <a:r>
              <a:rPr lang="en-US" b="1" dirty="0" smtClean="0">
                <a:latin typeface="Symbol" pitchFamily="18" charset="2"/>
              </a:rPr>
              <a:t>c</a:t>
            </a:r>
            <a:r>
              <a:rPr lang="en-US" b="1" baseline="30000" dirty="0" smtClean="0"/>
              <a:t>2</a:t>
            </a:r>
            <a:r>
              <a:rPr lang="en-US" b="1" dirty="0" smtClean="0"/>
              <a:t> Distribution Table:</a:t>
            </a:r>
          </a:p>
          <a:p>
            <a:pPr algn="just"/>
            <a:endParaRPr lang="en-US" b="1" dirty="0"/>
          </a:p>
          <a:p>
            <a:r>
              <a:rPr lang="en-US" b="1" dirty="0" err="1"/>
              <a:t>df</a:t>
            </a:r>
            <a:r>
              <a:rPr lang="en-US" b="1" dirty="0"/>
              <a:t> (degrees of freedom)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= </a:t>
            </a:r>
            <a:r>
              <a:rPr lang="en-US" dirty="0"/>
              <a:t># of parameters/value that are allowed to </a:t>
            </a:r>
            <a:r>
              <a:rPr lang="en-US" dirty="0" smtClean="0"/>
              <a:t>vary</a:t>
            </a:r>
            <a:endParaRPr lang="en-US" dirty="0"/>
          </a:p>
          <a:p>
            <a:r>
              <a:rPr lang="en-US" dirty="0" smtClean="0"/>
              <a:t>= </a:t>
            </a:r>
            <a:r>
              <a:rPr lang="en-US" dirty="0"/>
              <a:t>(number of classes – 1)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p-value (probability)</a:t>
            </a:r>
            <a:r>
              <a:rPr lang="en-US" dirty="0"/>
              <a:t> = expresses whether the differences between what is observed and what is expected is due to </a:t>
            </a:r>
            <a:r>
              <a:rPr lang="en-US" dirty="0" smtClean="0"/>
              <a:t>chance</a:t>
            </a:r>
          </a:p>
          <a:p>
            <a:endParaRPr lang="en-US" b="1" i="1" dirty="0"/>
          </a:p>
          <a:p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n </a:t>
            </a:r>
            <a:r>
              <a:rPr lang="en-US" i="1" dirty="0">
                <a:solidFill>
                  <a:srgbClr val="FF0000"/>
                </a:solidFill>
              </a:rPr>
              <a:t>most cases a p-value less than 5% (p&lt;0.05) describes statistical difference between what is observed and what is </a:t>
            </a:r>
            <a:r>
              <a:rPr lang="en-US" i="1" dirty="0" smtClean="0">
                <a:solidFill>
                  <a:srgbClr val="FF0000"/>
                </a:solidFill>
              </a:rPr>
              <a:t>expected.</a:t>
            </a:r>
            <a:endParaRPr lang="en-US" b="1" dirty="0"/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Hypothesis: </a:t>
            </a:r>
            <a:r>
              <a:rPr lang="en-US" b="1" dirty="0" smtClean="0">
                <a:solidFill>
                  <a:srgbClr val="FF0000"/>
                </a:solidFill>
              </a:rPr>
              <a:t>Pillbugs are not attracted to or repelled by dark (Null hypothesis)</a:t>
            </a:r>
            <a:endParaRPr lang="en-US" dirty="0" smtClean="0"/>
          </a:p>
          <a:p>
            <a:pPr algn="just"/>
            <a:endParaRPr lang="en-US" b="1" dirty="0"/>
          </a:p>
          <a:p>
            <a:r>
              <a:rPr lang="en-US" b="1" dirty="0"/>
              <a:t>QUESTIONS</a:t>
            </a:r>
            <a:r>
              <a:rPr lang="en-US" b="1" dirty="0" smtClean="0"/>
              <a:t>:</a:t>
            </a:r>
          </a:p>
          <a:p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Is there a difference between the number of pillbugs in the light/dark we predicted, and the actual number of pillbugs in the light/dark we observed?</a:t>
            </a:r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Should be reject or accept our hypothesis? </a:t>
            </a:r>
          </a:p>
          <a:p>
            <a:endParaRPr lang="en-US" dirty="0"/>
          </a:p>
          <a:p>
            <a:pPr algn="just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334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No.  The p-value is greater than 5%.  There is no statistical difference between the hypothesis and the observation.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6031468"/>
            <a:ext cx="9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ACCEPT!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0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246757"/>
            <a:ext cx="876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Hypothesis: </a:t>
            </a:r>
            <a:r>
              <a:rPr lang="en-US" sz="2400" b="1" dirty="0" smtClean="0">
                <a:solidFill>
                  <a:srgbClr val="FF0000"/>
                </a:solidFill>
              </a:rPr>
              <a:t>Pillbugs are attracted to the dark</a:t>
            </a:r>
            <a:r>
              <a:rPr lang="en-US" sz="2400" dirty="0" smtClean="0"/>
              <a:t>.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b="1" u="sng" dirty="0" smtClean="0"/>
              <a:t>Experimental Design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Subject: </a:t>
            </a:r>
            <a:r>
              <a:rPr lang="en-US" sz="2400" dirty="0" smtClean="0"/>
              <a:t>20 pillbugs 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Experimental Variable: </a:t>
            </a:r>
            <a:r>
              <a:rPr lang="en-US" sz="2400" dirty="0" smtClean="0"/>
              <a:t>Shaded part of the pan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Controlled Variable: </a:t>
            </a:r>
            <a:r>
              <a:rPr lang="en-US" sz="2400" dirty="0" smtClean="0"/>
              <a:t>Metal pan, atmosphere is dry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Dependent Variable: </a:t>
            </a:r>
            <a:r>
              <a:rPr lang="en-US" sz="2400" dirty="0" smtClean="0"/>
              <a:t>Migration to the dark part of the pan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Expected/Predicted Result: </a:t>
            </a:r>
          </a:p>
          <a:p>
            <a:pPr algn="just"/>
            <a:r>
              <a:rPr lang="en-US" sz="2400" dirty="0" smtClean="0"/>
              <a:t>All of the pillbugs will stay in the “dark” part of the pan.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Observed Result:</a:t>
            </a:r>
          </a:p>
          <a:p>
            <a:pPr algn="just"/>
            <a:endParaRPr lang="en-US" sz="2400" b="1" dirty="0" smtClean="0"/>
          </a:p>
          <a:p>
            <a:pPr algn="just"/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514600" y="5791200"/>
            <a:ext cx="6486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 pillbugs went to the light part, 12 pillbugs went to the dark part.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2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87000">
                <a:srgbClr val="FF00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gradFill flip="none" rotWithShape="1">
              <a:gsLst>
                <a:gs pos="3000">
                  <a:srgbClr val="FF0000"/>
                </a:gs>
                <a:gs pos="100000">
                  <a:prstClr val="white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Due Next Week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47800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Lab #2: The Scientific Method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	Pre</a:t>
            </a:r>
            <a:r>
              <a:rPr lang="en-US" sz="2800" b="1" dirty="0">
                <a:solidFill>
                  <a:srgbClr val="FF0000"/>
                </a:solidFill>
              </a:rPr>
              <a:t>-Lab exercise for accuracy </a:t>
            </a:r>
            <a:r>
              <a:rPr lang="en-US" sz="2800" b="1" dirty="0" smtClean="0">
                <a:solidFill>
                  <a:srgbClr val="FF0000"/>
                </a:solidFill>
              </a:rPr>
              <a:t>(43&amp;44); Lab 	questions (45-54)</a:t>
            </a:r>
          </a:p>
          <a:p>
            <a:pPr marL="0" indent="0">
              <a:buNone/>
            </a:pPr>
            <a:endParaRPr lang="en-US" sz="10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Lab #5: Dissection of the Fetal Pig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Pre</a:t>
            </a:r>
            <a:r>
              <a:rPr lang="en-US" sz="2800" b="1" dirty="0">
                <a:solidFill>
                  <a:srgbClr val="FF0000"/>
                </a:solidFill>
              </a:rPr>
              <a:t>-Lab exercise </a:t>
            </a:r>
            <a:r>
              <a:rPr lang="en-US" sz="2800" b="1" dirty="0" smtClean="0">
                <a:solidFill>
                  <a:srgbClr val="FF0000"/>
                </a:solidFill>
              </a:rPr>
              <a:t>for accuracy (95)</a:t>
            </a:r>
          </a:p>
          <a:p>
            <a:pPr marL="0" indent="0">
              <a:buNone/>
            </a:pPr>
            <a:endParaRPr lang="en-US" sz="1000" b="1" dirty="0" smtClean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Lab </a:t>
            </a:r>
            <a:r>
              <a:rPr lang="en-US" sz="3600" b="1" dirty="0" smtClean="0">
                <a:solidFill>
                  <a:srgbClr val="FF0000"/>
                </a:solidFill>
              </a:rPr>
              <a:t>#6: The Kingdom Protista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	Pre-Lab exercise </a:t>
            </a:r>
            <a:r>
              <a:rPr lang="en-US" sz="2800" b="1" dirty="0" smtClean="0">
                <a:solidFill>
                  <a:srgbClr val="FF0000"/>
                </a:solidFill>
              </a:rPr>
              <a:t>check for completion (105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March 13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</a:rPr>
              <a:t>Section </a:t>
            </a:r>
            <a:r>
              <a:rPr lang="en-US" sz="3200" b="1" dirty="0" smtClean="0">
                <a:solidFill>
                  <a:srgbClr val="FF0000"/>
                </a:solidFill>
              </a:rPr>
              <a:t>551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Hypothesis</a:t>
            </a:r>
            <a:r>
              <a:rPr lang="en-US" b="1" dirty="0" smtClean="0"/>
              <a:t>:</a:t>
            </a:r>
            <a:r>
              <a:rPr lang="en-US" b="1" dirty="0" smtClean="0">
                <a:solidFill>
                  <a:srgbClr val="FF0000"/>
                </a:solidFill>
              </a:rPr>
              <a:t> Pillbugs are attracted to the dark.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715210"/>
              </p:ext>
            </p:extLst>
          </p:nvPr>
        </p:nvGraphicFramePr>
        <p:xfrm>
          <a:off x="381000" y="2194558"/>
          <a:ext cx="8458198" cy="34442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86240"/>
                <a:gridCol w="1568546"/>
                <a:gridCol w="1568546"/>
                <a:gridCol w="1279163"/>
                <a:gridCol w="904849"/>
                <a:gridCol w="1025427"/>
                <a:gridCol w="1025427"/>
              </a:tblGrid>
              <a:tr h="19134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Class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Observed Number (O)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Expected Probability</a:t>
                      </a:r>
                      <a:endParaRPr lang="en-US" sz="3200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Expected Number</a:t>
                      </a:r>
                      <a:endParaRPr lang="en-US" sz="3200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(E)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O-E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(O-E)</a:t>
                      </a:r>
                      <a:r>
                        <a:rPr lang="en-US" sz="2400" u="none" strike="noStrike" baseline="30000">
                          <a:effectLst/>
                        </a:rPr>
                        <a:t>2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>
                          <a:effectLst/>
                        </a:rPr>
                        <a:t>(O-E)</a:t>
                      </a:r>
                      <a:r>
                        <a:rPr lang="en-US" sz="2400" u="sng" baseline="30000">
                          <a:effectLst/>
                        </a:rPr>
                        <a:t>2</a:t>
                      </a:r>
                      <a:endParaRPr lang="en-US" sz="3200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E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Light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 smtClean="0">
                          <a:effectLst/>
                          <a:latin typeface="+mj-lt"/>
                        </a:rPr>
                        <a:t>0</a:t>
                      </a:r>
                      <a:r>
                        <a:rPr lang="en-US" sz="2400" b="0" u="none" strike="noStrike" dirty="0">
                          <a:effectLst/>
                          <a:latin typeface="+mj-lt"/>
                        </a:rPr>
                        <a:t>%</a:t>
                      </a: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effectLst/>
                        </a:rPr>
                        <a:t>Dark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 smtClean="0">
                          <a:effectLst/>
                          <a:latin typeface="+mj-lt"/>
                        </a:rPr>
                        <a:t>100</a:t>
                      </a:r>
                      <a:r>
                        <a:rPr lang="en-US" sz="2400" b="0" u="none" strike="noStrike" dirty="0">
                          <a:effectLst/>
                          <a:latin typeface="+mj-lt"/>
                        </a:rPr>
                        <a:t>%</a:t>
                      </a: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</a:rPr>
                        <a:t>Total 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</a:rPr>
                        <a:t>20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100%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</a:rPr>
                        <a:t>20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>
                          <a:effectLst/>
                        </a:rPr>
                        <a:t> </a:t>
                      </a:r>
                      <a:endParaRPr lang="en-US" sz="2400" b="0" u="sng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baseline="0" dirty="0" smtClean="0">
                          <a:effectLst/>
                          <a:latin typeface="Symbol" pitchFamily="18" charset="2"/>
                        </a:rPr>
                        <a:t>c</a:t>
                      </a:r>
                      <a:r>
                        <a:rPr lang="en-US" sz="24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2400" u="none" strike="noStrike" dirty="0" smtClean="0">
                          <a:effectLst/>
                        </a:rPr>
                        <a:t>=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838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Data:</a:t>
            </a:r>
            <a:endParaRPr lang="en-US" i="1" dirty="0"/>
          </a:p>
          <a:p>
            <a:r>
              <a:rPr lang="en-US" i="1" dirty="0" smtClean="0"/>
              <a:t>Expected ratio of light/dark = 0/20</a:t>
            </a:r>
            <a:endParaRPr lang="en-US" i="1" dirty="0"/>
          </a:p>
          <a:p>
            <a:r>
              <a:rPr lang="en-US" i="1" dirty="0" smtClean="0"/>
              <a:t>Observed ratio of light/dark= 8/12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19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So what does this </a:t>
            </a:r>
            <a:r>
              <a:rPr lang="en-US" sz="2400" b="1" i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</a:rPr>
              <a:t> value mean???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0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Hypothesis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Pillbugs are attracted to the dark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40651"/>
              </p:ext>
            </p:extLst>
          </p:nvPr>
        </p:nvGraphicFramePr>
        <p:xfrm>
          <a:off x="381000" y="2194558"/>
          <a:ext cx="8458198" cy="34442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86240"/>
                <a:gridCol w="1568546"/>
                <a:gridCol w="1568546"/>
                <a:gridCol w="1279163"/>
                <a:gridCol w="904849"/>
                <a:gridCol w="1025427"/>
                <a:gridCol w="1025427"/>
              </a:tblGrid>
              <a:tr h="19134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Class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Observed Number (O)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Expected Probability</a:t>
                      </a:r>
                      <a:endParaRPr lang="en-US" sz="3200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Expected Number</a:t>
                      </a:r>
                      <a:endParaRPr lang="en-US" sz="3200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(E)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O-E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(O-E)</a:t>
                      </a:r>
                      <a:r>
                        <a:rPr lang="en-US" sz="2400" u="none" strike="noStrike" baseline="30000">
                          <a:effectLst/>
                        </a:rPr>
                        <a:t>2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(O-E)</a:t>
                      </a:r>
                      <a:r>
                        <a:rPr lang="en-US" sz="2400" u="sng" baseline="30000" dirty="0">
                          <a:effectLst/>
                        </a:rPr>
                        <a:t>2</a:t>
                      </a:r>
                      <a:endParaRPr lang="en-US" sz="3200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E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Light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8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 smtClean="0">
                          <a:effectLst/>
                          <a:latin typeface="+mj-lt"/>
                        </a:rPr>
                        <a:t>0%</a:t>
                      </a: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64</a:t>
                      </a: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effectLst/>
                        </a:rPr>
                        <a:t>Dark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12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 smtClean="0">
                          <a:effectLst/>
                          <a:latin typeface="+mj-lt"/>
                        </a:rPr>
                        <a:t>100</a:t>
                      </a:r>
                      <a:r>
                        <a:rPr lang="en-US" sz="2400" b="0" u="none" strike="noStrike" dirty="0">
                          <a:effectLst/>
                          <a:latin typeface="+mj-lt"/>
                        </a:rPr>
                        <a:t>%</a:t>
                      </a: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-8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64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</a:rPr>
                        <a:t>Total 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</a:rPr>
                        <a:t>20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100%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</a:rPr>
                        <a:t>20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>
                          <a:effectLst/>
                        </a:rPr>
                        <a:t> </a:t>
                      </a:r>
                      <a:endParaRPr lang="en-US" sz="2400" b="0" u="sng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  <a:latin typeface="Symbol" pitchFamily="18" charset="2"/>
                        </a:rPr>
                        <a:t>c</a:t>
                      </a:r>
                      <a:r>
                        <a:rPr lang="en-US" sz="24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2400" u="none" strike="noStrike" dirty="0" smtClean="0">
                          <a:effectLst/>
                        </a:rPr>
                        <a:t>= </a:t>
                      </a: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3.2</a:t>
                      </a:r>
                      <a:endParaRPr lang="en-US" sz="3200" b="1" u="sng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838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Data:</a:t>
            </a:r>
            <a:endParaRPr lang="en-US" i="1" dirty="0"/>
          </a:p>
          <a:p>
            <a:r>
              <a:rPr lang="en-US" i="1" dirty="0" smtClean="0"/>
              <a:t>Expected ratio of light/dark = 0/20</a:t>
            </a:r>
            <a:endParaRPr lang="en-US" i="1" dirty="0"/>
          </a:p>
          <a:p>
            <a:r>
              <a:rPr lang="en-US" i="1" dirty="0" smtClean="0"/>
              <a:t>Observed ratio of light/dark= 8/12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19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So what does this </a:t>
            </a:r>
            <a:r>
              <a:rPr lang="en-US" sz="2400" b="1" i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</a:rPr>
              <a:t> value mean???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5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740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Interpretation of the value is base on </a:t>
            </a:r>
            <a:r>
              <a:rPr lang="en-US" b="1" dirty="0" smtClean="0">
                <a:latin typeface="Symbol" pitchFamily="18" charset="2"/>
              </a:rPr>
              <a:t>c</a:t>
            </a:r>
            <a:r>
              <a:rPr lang="en-US" b="1" baseline="30000" dirty="0" smtClean="0"/>
              <a:t>2</a:t>
            </a:r>
            <a:r>
              <a:rPr lang="en-US" b="1" dirty="0" smtClean="0"/>
              <a:t> Distribution Table:</a:t>
            </a:r>
          </a:p>
          <a:p>
            <a:pPr algn="just"/>
            <a:endParaRPr lang="en-US" b="1" dirty="0"/>
          </a:p>
          <a:p>
            <a:r>
              <a:rPr lang="en-US" b="1" dirty="0" err="1"/>
              <a:t>df</a:t>
            </a:r>
            <a:r>
              <a:rPr lang="en-US" b="1" dirty="0"/>
              <a:t> (degrees of freedom)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= </a:t>
            </a:r>
            <a:r>
              <a:rPr lang="en-US" dirty="0"/>
              <a:t># of parameters/value that are allowed to </a:t>
            </a:r>
            <a:r>
              <a:rPr lang="en-US" dirty="0" smtClean="0"/>
              <a:t>vary</a:t>
            </a:r>
            <a:endParaRPr lang="en-US" dirty="0"/>
          </a:p>
          <a:p>
            <a:r>
              <a:rPr lang="en-US" dirty="0" smtClean="0"/>
              <a:t>= </a:t>
            </a:r>
            <a:r>
              <a:rPr lang="en-US" dirty="0"/>
              <a:t>(number of classes – 1)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p-value (probability)</a:t>
            </a:r>
            <a:r>
              <a:rPr lang="en-US" dirty="0"/>
              <a:t> = expresses whether the differences between what is observed and what is expected is due to </a:t>
            </a:r>
            <a:r>
              <a:rPr lang="en-US" dirty="0" smtClean="0"/>
              <a:t>chance</a:t>
            </a:r>
          </a:p>
          <a:p>
            <a:endParaRPr lang="en-US" b="1" i="1" dirty="0"/>
          </a:p>
          <a:p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n </a:t>
            </a:r>
            <a:r>
              <a:rPr lang="en-US" i="1" dirty="0">
                <a:solidFill>
                  <a:srgbClr val="FF0000"/>
                </a:solidFill>
              </a:rPr>
              <a:t>most cases a p-value less than 5% (p&lt;0.05) describes statistical difference between what is observed and what is </a:t>
            </a:r>
            <a:r>
              <a:rPr lang="en-US" i="1" dirty="0" smtClean="0">
                <a:solidFill>
                  <a:srgbClr val="FF0000"/>
                </a:solidFill>
              </a:rPr>
              <a:t>expected.</a:t>
            </a:r>
            <a:endParaRPr lang="en-US" b="1" dirty="0"/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Hypothesis: </a:t>
            </a:r>
            <a:r>
              <a:rPr lang="en-US" b="1" dirty="0" smtClean="0">
                <a:solidFill>
                  <a:srgbClr val="FF0000"/>
                </a:solidFill>
              </a:rPr>
              <a:t>Pillbugs are attracted to the dark</a:t>
            </a:r>
            <a:endParaRPr lang="en-US" b="1" dirty="0"/>
          </a:p>
          <a:p>
            <a:r>
              <a:rPr lang="en-US" b="1" dirty="0"/>
              <a:t>QUESTIONS</a:t>
            </a:r>
            <a:r>
              <a:rPr lang="en-US" b="1" dirty="0" smtClean="0"/>
              <a:t>:</a:t>
            </a:r>
          </a:p>
          <a:p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Is there a difference between the number of pillbugs in the light/dark we predicted, and the actual number of pillbugs in the light/dark we observed?</a:t>
            </a:r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Should be reject or accept our hypothesis? </a:t>
            </a:r>
          </a:p>
          <a:p>
            <a:endParaRPr lang="en-US" dirty="0"/>
          </a:p>
          <a:p>
            <a:pPr algn="just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105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</a:t>
            </a:r>
            <a:r>
              <a:rPr lang="en-US" b="1" dirty="0">
                <a:solidFill>
                  <a:srgbClr val="FF0000"/>
                </a:solidFill>
              </a:rPr>
              <a:t>;</a:t>
            </a:r>
            <a:r>
              <a:rPr lang="en-US" b="1" dirty="0" smtClean="0">
                <a:solidFill>
                  <a:srgbClr val="FF0000"/>
                </a:solidFill>
              </a:rPr>
              <a:t>  but the p-value is greater than 5%.  There is </a:t>
            </a:r>
            <a:r>
              <a:rPr lang="en-US" b="1" smtClean="0">
                <a:solidFill>
                  <a:srgbClr val="FF0000"/>
                </a:solidFill>
              </a:rPr>
              <a:t>not enough </a:t>
            </a:r>
            <a:r>
              <a:rPr lang="en-US" b="1" dirty="0" smtClean="0">
                <a:solidFill>
                  <a:srgbClr val="FF0000"/>
                </a:solidFill>
              </a:rPr>
              <a:t>statistical difference between the hypothesis and the observation.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0388" y="6031468"/>
            <a:ext cx="92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REJECT!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0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1000">
                <a:srgbClr val="008000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008000"/>
            </a:solidFill>
          </a:ln>
          <a:effectLst>
            <a:outerShdw blurRad="50800" dist="38100" dir="2700000" algn="tl" rotWithShape="0">
              <a:srgbClr val="008000">
                <a:alpha val="43000"/>
              </a:srgbClr>
            </a:outerShdw>
          </a:effectLst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b="1" dirty="0" smtClean="0">
              <a:solidFill>
                <a:schemeClr val="bg1"/>
              </a:solidFill>
            </a:endParaRPr>
          </a:p>
          <a:p>
            <a:r>
              <a:rPr lang="en-US" sz="8200" b="1" dirty="0" smtClean="0">
                <a:solidFill>
                  <a:srgbClr val="008000"/>
                </a:solidFill>
              </a:rPr>
              <a:t>Let’s get to WORK!!!</a:t>
            </a:r>
          </a:p>
          <a:p>
            <a:endParaRPr lang="en-US" b="1" dirty="0">
              <a:solidFill>
                <a:srgbClr val="008000"/>
              </a:solidFill>
            </a:endParaRPr>
          </a:p>
          <a:p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Part II you will work on without my direct assistance. If/when you have any questions, be sure to ASK! 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I might not give you the answer you wanted, but I’ll certainly help you in the thinking process…</a:t>
            </a:r>
          </a:p>
          <a:p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0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7417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Rules for the lab practical: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Bring a pencil or a pen ONLY.</a:t>
            </a:r>
          </a:p>
          <a:p>
            <a:pPr marL="342900" indent="-342900">
              <a:buAutoNum type="arabicPeriod"/>
            </a:pPr>
            <a:endParaRPr lang="en-US" sz="10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All bags will be placed on the front of the classroom.  No phones, no music players, no </a:t>
            </a:r>
            <a:r>
              <a:rPr lang="en-US" sz="3200" dirty="0" smtClean="0"/>
              <a:t>hat</a:t>
            </a:r>
            <a:r>
              <a:rPr lang="en-US" sz="3200" dirty="0" smtClean="0"/>
              <a:t>s</a:t>
            </a:r>
            <a:r>
              <a:rPr lang="en-US" sz="3200" dirty="0" smtClean="0"/>
              <a:t>, nothing in your pockets.</a:t>
            </a:r>
          </a:p>
          <a:p>
            <a:pPr marL="342900" indent="-342900">
              <a:buAutoNum type="arabicPeriod"/>
            </a:pPr>
            <a:endParaRPr lang="en-US" sz="10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You will receive an answer sheet with 25 spaces for your answers.  </a:t>
            </a:r>
          </a:p>
          <a:p>
            <a:pPr marL="342900" indent="-342900">
              <a:buAutoNum type="arabicPeriod"/>
            </a:pPr>
            <a:endParaRPr lang="en-US" sz="1000" dirty="0" smtClean="0"/>
          </a:p>
          <a:p>
            <a:endParaRPr lang="en-US" sz="1000" dirty="0" smtClean="0"/>
          </a:p>
          <a:p>
            <a:r>
              <a:rPr lang="en-US" sz="3200" dirty="0" smtClean="0"/>
              <a:t>4. You </a:t>
            </a:r>
            <a:r>
              <a:rPr lang="en-US" sz="3200" dirty="0" smtClean="0"/>
              <a:t>are free to answer each question on </a:t>
            </a:r>
            <a:r>
              <a:rPr lang="en-US" sz="3200" dirty="0" smtClean="0"/>
              <a:t>any  </a:t>
            </a:r>
          </a:p>
          <a:p>
            <a:r>
              <a:rPr lang="en-US" sz="3200" dirty="0" smtClean="0"/>
              <a:t>    available </a:t>
            </a:r>
            <a:r>
              <a:rPr lang="en-US" sz="3200" dirty="0" smtClean="0"/>
              <a:t>station.  No two students on the </a:t>
            </a:r>
            <a:r>
              <a:rPr lang="en-US" sz="3200" dirty="0" smtClean="0"/>
              <a:t>  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en-US" sz="3200" dirty="0" smtClean="0"/>
              <a:t>same </a:t>
            </a:r>
            <a:r>
              <a:rPr lang="en-US" sz="3200" dirty="0" smtClean="0"/>
              <a:t>station at the same time.  </a:t>
            </a:r>
          </a:p>
          <a:p>
            <a:pPr marL="342900" indent="-342900">
              <a:buAutoNum type="arabicPeriod" startAt="5"/>
            </a:pPr>
            <a:endParaRPr lang="en-US" dirty="0"/>
          </a:p>
          <a:p>
            <a:pPr marL="342900" indent="-342900">
              <a:buAutoNum type="arabicPeriod" startAt="5"/>
            </a:pPr>
            <a:endParaRPr lang="en-US" dirty="0" smtClean="0"/>
          </a:p>
          <a:p>
            <a:pPr marL="342900" indent="-342900">
              <a:buAutoNum type="arabicPeriod" startAt="5"/>
            </a:pPr>
            <a:endParaRPr lang="en-US" dirty="0"/>
          </a:p>
          <a:p>
            <a:pPr marL="342900" indent="-342900">
              <a:buAutoNum type="arabicPeriod" startAt="5"/>
            </a:pPr>
            <a:endParaRPr lang="en-US" dirty="0" smtClean="0"/>
          </a:p>
          <a:p>
            <a:pPr marL="342900" indent="-342900">
              <a:buAutoNum type="arabicPeriod" startAt="5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Rules for the lab practical:</a:t>
            </a:r>
          </a:p>
          <a:p>
            <a:endParaRPr lang="en-US" dirty="0" smtClean="0"/>
          </a:p>
          <a:p>
            <a:pPr marL="342900" indent="-342900">
              <a:buAutoNum type="arabicPeriod" startAt="5"/>
            </a:pPr>
            <a:endParaRPr lang="en-US" dirty="0"/>
          </a:p>
          <a:p>
            <a:pPr marL="342900" indent="-342900">
              <a:buAutoNum type="arabicPeriod" startAt="5"/>
            </a:pPr>
            <a:endParaRPr lang="en-US" dirty="0" smtClean="0"/>
          </a:p>
          <a:p>
            <a:pPr marL="342900" indent="-342900">
              <a:buAutoNum type="arabicPeriod" startAt="5"/>
            </a:pPr>
            <a:endParaRPr lang="en-US" dirty="0"/>
          </a:p>
          <a:p>
            <a:pPr marL="342900" indent="-342900">
              <a:buAutoNum type="arabicPeriod" startAt="5"/>
            </a:pPr>
            <a:endParaRPr lang="en-US" dirty="0" smtClean="0"/>
          </a:p>
          <a:p>
            <a:pPr algn="ctr"/>
            <a:r>
              <a:rPr lang="en-US" sz="6000" i="1" dirty="0"/>
              <a:t>You are free to leave after you finish the test.</a:t>
            </a:r>
          </a:p>
          <a:p>
            <a:pPr marL="342900" indent="-342900">
              <a:buAutoNum type="arabicPeriod" startAt="5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254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8392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Know the parts of the microscope.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Understand the difference between resolution vs. magnification.</a:t>
            </a:r>
          </a:p>
          <a:p>
            <a:pPr marL="342900" indent="-342900"/>
            <a:endParaRPr lang="en-US" b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Magnification = how large an object appears </a:t>
            </a:r>
          </a:p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Resolution = how clear/resolved an object appears</a:t>
            </a:r>
          </a:p>
          <a:p>
            <a:pPr marL="342900" indent="-342900"/>
            <a:endParaRPr lang="en-US" b="1" dirty="0">
              <a:solidFill>
                <a:srgbClr val="FF0000"/>
              </a:solidFill>
            </a:endParaRPr>
          </a:p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Total magnification = ocular lens x objective lens </a:t>
            </a:r>
          </a:p>
          <a:p>
            <a:pPr marL="342900" indent="-342900"/>
            <a:endParaRPr lang="en-US" b="1" dirty="0" smtClean="0"/>
          </a:p>
          <a:p>
            <a:pPr marL="342900" indent="-342900"/>
            <a:r>
              <a:rPr lang="en-US" b="1" dirty="0" smtClean="0">
                <a:solidFill>
                  <a:srgbClr val="0000FF"/>
                </a:solidFill>
              </a:rPr>
              <a:t>What is the total magnification of a specimen viewed with a 40x objective lens?</a:t>
            </a:r>
          </a:p>
          <a:p>
            <a:pPr marL="342900" indent="-342900"/>
            <a:r>
              <a:rPr lang="en-US" b="1" dirty="0" smtClean="0">
                <a:solidFill>
                  <a:srgbClr val="0000FF"/>
                </a:solidFill>
              </a:rPr>
              <a:t>		(10x) x (40x) = 400 x total magnification</a:t>
            </a:r>
            <a:endParaRPr lang="en-US" b="1" dirty="0" smtClean="0"/>
          </a:p>
          <a:p>
            <a:pPr marL="342900" indent="-342900"/>
            <a:endParaRPr lang="en-US" b="1" dirty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/>
            <a:r>
              <a:rPr lang="en-US" b="1" dirty="0" smtClean="0"/>
              <a:t>3.    Know the different microscopes discussed in class.</a:t>
            </a:r>
          </a:p>
          <a:p>
            <a:pPr marL="342900" indent="-342900"/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3" name="Picture 2" descr="microscopelabeled"/>
          <p:cNvPicPr/>
          <p:nvPr/>
        </p:nvPicPr>
        <p:blipFill>
          <a:blip r:embed="rId2" cstate="print"/>
          <a:srcRect l="33565" t="7463" r="26716" b="50000"/>
          <a:stretch>
            <a:fillRect/>
          </a:stretch>
        </p:blipFill>
        <p:spPr bwMode="auto">
          <a:xfrm>
            <a:off x="3505200" y="9906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microscopelabeled"/>
          <p:cNvPicPr/>
          <p:nvPr/>
        </p:nvPicPr>
        <p:blipFill>
          <a:blip r:embed="rId2" cstate="print"/>
          <a:srcRect l="33565" t="7463" r="26716" b="51575"/>
          <a:stretch>
            <a:fillRect/>
          </a:stretch>
        </p:blipFill>
        <p:spPr bwMode="auto">
          <a:xfrm>
            <a:off x="609600" y="11430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icroscopelabeled"/>
          <p:cNvPicPr/>
          <p:nvPr/>
        </p:nvPicPr>
        <p:blipFill>
          <a:blip r:embed="rId2" cstate="print"/>
          <a:srcRect l="33565" t="7463" r="26716" b="37396"/>
          <a:stretch>
            <a:fillRect/>
          </a:stretch>
        </p:blipFill>
        <p:spPr bwMode="auto">
          <a:xfrm>
            <a:off x="6400800" y="457200"/>
            <a:ext cx="220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1066800" y="14478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962400" y="25908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096000" y="27432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2895600" cy="361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33400"/>
            <a:ext cx="391866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36576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http://serc.carleton.edu/research_education/geochemsheets/techniques/SEM.html</a:t>
            </a:r>
            <a:endParaRPr lang="en-US" sz="900" dirty="0"/>
          </a:p>
        </p:txBody>
      </p:sp>
      <p:sp>
        <p:nvSpPr>
          <p:cNvPr id="5" name="Rectangle 4"/>
          <p:cNvSpPr/>
          <p:nvPr/>
        </p:nvSpPr>
        <p:spPr>
          <a:xfrm>
            <a:off x="4724400" y="3429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http://serc.carleton.edu/research_education/geochemsheets/techniques/SEM.html</a:t>
            </a:r>
            <a:endParaRPr lang="en-US" sz="9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810000"/>
            <a:ext cx="3352800" cy="262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1816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http://bayblab.blogspot.com/2008/07/sem-pics.html</a:t>
            </a:r>
            <a:endParaRPr lang="en-US" sz="11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038600"/>
            <a:ext cx="3382211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0" y="6477000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 smtClean="0"/>
              <a:t>http://www.brookes.ac.uk/lifesci/research/groups/researchimages/plantcellbiologyimage/golgitem</a:t>
            </a:r>
            <a:endParaRPr lang="en-US" sz="7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1524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63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5. Which of the following total magnification will allow you to see a “bigger field of view” in the microscope?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6. Which of the following total magnification will allow you to see a bigger/enlarged view of a specimen? 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7. Know your units!!!</a:t>
            </a:r>
          </a:p>
          <a:p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Know conversion between millimeter (mm) to micrometer (</a:t>
            </a:r>
            <a:r>
              <a:rPr lang="en-US" b="1" i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b="1" i="1" dirty="0" smtClean="0">
                <a:solidFill>
                  <a:srgbClr val="FF0000"/>
                </a:solidFill>
              </a:rPr>
              <a:t>m)</a:t>
            </a:r>
            <a:endParaRPr lang="en-US" b="1" i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b="1" dirty="0" smtClean="0"/>
              <a:t>8. Know what is p-value.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does the p-value represent?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Are you able to find the p-value if given a Chi-square value for an experiment?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 you accept or reject data base on a p-value alone?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2743200" y="685800"/>
            <a:ext cx="1905000" cy="17526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3429000" y="1295400"/>
            <a:ext cx="533400" cy="45720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410200" y="685800"/>
            <a:ext cx="1905000" cy="17526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791200" y="990600"/>
            <a:ext cx="1219200" cy="99060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743200" y="2819400"/>
            <a:ext cx="1905000" cy="17526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3429000" y="3429000"/>
            <a:ext cx="533400" cy="45720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5410200" y="2819400"/>
            <a:ext cx="1905000" cy="17526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5791200" y="3124200"/>
            <a:ext cx="1219200" cy="99060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47800" y="190500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1x objective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0" y="1905000"/>
            <a:ext cx="142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10x objective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4050268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1x objective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39000" y="4050268"/>
            <a:ext cx="142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10x objective</a:t>
            </a:r>
            <a:endParaRPr lang="en-US" i="1" dirty="0"/>
          </a:p>
        </p:txBody>
      </p:sp>
      <p:sp>
        <p:nvSpPr>
          <p:cNvPr id="17" name="Right Arrow 16"/>
          <p:cNvSpPr/>
          <p:nvPr/>
        </p:nvSpPr>
        <p:spPr>
          <a:xfrm>
            <a:off x="1752600" y="1143000"/>
            <a:ext cx="7620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953000" y="3429000"/>
            <a:ext cx="7620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Hypothesis</a:t>
            </a:r>
            <a:r>
              <a:rPr lang="en-US" b="1" dirty="0" smtClean="0"/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Pillbugs</a:t>
            </a:r>
            <a:r>
              <a:rPr lang="en-US" b="1" dirty="0" smtClean="0">
                <a:solidFill>
                  <a:srgbClr val="FF0000"/>
                </a:solidFill>
              </a:rPr>
              <a:t> are not attracted to or repelled by dark (Null hypothesis)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567859"/>
              </p:ext>
            </p:extLst>
          </p:nvPr>
        </p:nvGraphicFramePr>
        <p:xfrm>
          <a:off x="381000" y="2194558"/>
          <a:ext cx="8458198" cy="34442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86240"/>
                <a:gridCol w="1568546"/>
                <a:gridCol w="1568546"/>
                <a:gridCol w="1279163"/>
                <a:gridCol w="904849"/>
                <a:gridCol w="1025427"/>
                <a:gridCol w="1025427"/>
              </a:tblGrid>
              <a:tr h="19134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Class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Observed Number (O)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Expected Probability</a:t>
                      </a:r>
                      <a:endParaRPr lang="en-US" sz="3200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Expected Number</a:t>
                      </a:r>
                      <a:endParaRPr lang="en-US" sz="3200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(E)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O-E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(O-E)</a:t>
                      </a:r>
                      <a:r>
                        <a:rPr lang="en-US" sz="2400" u="none" strike="noStrike" baseline="30000">
                          <a:effectLst/>
                        </a:rPr>
                        <a:t>2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(O-E)</a:t>
                      </a:r>
                      <a:r>
                        <a:rPr lang="en-US" sz="2400" u="sng" baseline="30000" dirty="0">
                          <a:effectLst/>
                        </a:rPr>
                        <a:t>2</a:t>
                      </a:r>
                      <a:endParaRPr lang="en-US" sz="3200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E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Light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8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>
                          <a:effectLst/>
                          <a:latin typeface="+mj-lt"/>
                        </a:rPr>
                        <a:t>50%</a:t>
                      </a: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-2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effectLst/>
                        </a:rPr>
                        <a:t>Dark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12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>
                          <a:effectLst/>
                          <a:latin typeface="+mj-lt"/>
                        </a:rPr>
                        <a:t>50%</a:t>
                      </a: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</a:rPr>
                        <a:t>Total 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</a:rPr>
                        <a:t>20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100%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</a:rPr>
                        <a:t>20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>
                          <a:effectLst/>
                        </a:rPr>
                        <a:t> </a:t>
                      </a:r>
                      <a:endParaRPr lang="en-US" sz="2400" b="0" u="sng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  <a:latin typeface="Symbol" pitchFamily="18" charset="2"/>
                        </a:rPr>
                        <a:t>c</a:t>
                      </a:r>
                      <a:r>
                        <a:rPr lang="en-US" sz="24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2400" u="none" strike="noStrike" dirty="0" smtClean="0">
                          <a:effectLst/>
                        </a:rPr>
                        <a:t>= </a:t>
                      </a: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0.8</a:t>
                      </a:r>
                      <a:endParaRPr lang="en-US" sz="3200" b="1" u="sng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838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Data:</a:t>
            </a:r>
            <a:endParaRPr lang="en-US" i="1" dirty="0"/>
          </a:p>
          <a:p>
            <a:r>
              <a:rPr lang="en-US" i="1" dirty="0" smtClean="0"/>
              <a:t>Expected ratio of light/dark = 10/10</a:t>
            </a:r>
            <a:endParaRPr lang="en-US" i="1" dirty="0"/>
          </a:p>
          <a:p>
            <a:r>
              <a:rPr lang="en-US" i="1" dirty="0" smtClean="0"/>
              <a:t>Observed ratio of light/dark= 8/12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8302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87000">
                <a:srgbClr val="FF00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gradFill flip="none" rotWithShape="1">
              <a:gsLst>
                <a:gs pos="3000">
                  <a:srgbClr val="FF0000"/>
                </a:gs>
                <a:gs pos="100000">
                  <a:prstClr val="white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In TWO </a:t>
            </a:r>
            <a:r>
              <a:rPr lang="en-US" b="1" dirty="0" smtClean="0">
                <a:solidFill>
                  <a:schemeClr val="bg1"/>
                </a:solidFill>
              </a:rPr>
              <a:t>weeks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447800"/>
            <a:ext cx="91440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Bio 101 Lab PRACTICAL!!!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group </a:t>
            </a:r>
            <a:r>
              <a:rPr lang="en-US" sz="4000" b="1" dirty="0" smtClean="0">
                <a:solidFill>
                  <a:srgbClr val="FF0000"/>
                </a:solidFill>
              </a:rPr>
              <a:t>ALPHA (6:45),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FF0000"/>
                </a:solidFill>
              </a:rPr>
              <a:t>n</a:t>
            </a:r>
            <a:r>
              <a:rPr lang="en-US" sz="4000" b="1" dirty="0" smtClean="0">
                <a:solidFill>
                  <a:srgbClr val="FF0000"/>
                </a:solidFill>
              </a:rPr>
              <a:t>ext time you </a:t>
            </a:r>
            <a:r>
              <a:rPr lang="en-US" sz="4000" b="1" dirty="0" smtClean="0">
                <a:solidFill>
                  <a:srgbClr val="FF0000"/>
                </a:solidFill>
              </a:rPr>
              <a:t>will come in at 7:45.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660066"/>
                </a:solidFill>
              </a:rPr>
              <a:t>group </a:t>
            </a:r>
            <a:r>
              <a:rPr lang="en-US" sz="4000" b="1" dirty="0" smtClean="0">
                <a:solidFill>
                  <a:srgbClr val="660066"/>
                </a:solidFill>
              </a:rPr>
              <a:t>ZULU (7:</a:t>
            </a:r>
            <a:r>
              <a:rPr lang="en-US" sz="4000" b="1" dirty="0">
                <a:solidFill>
                  <a:srgbClr val="660066"/>
                </a:solidFill>
              </a:rPr>
              <a:t>45),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660066"/>
                </a:solidFill>
              </a:rPr>
              <a:t>n</a:t>
            </a:r>
            <a:r>
              <a:rPr lang="en-US" sz="4000" b="1" dirty="0" smtClean="0">
                <a:solidFill>
                  <a:srgbClr val="660066"/>
                </a:solidFill>
              </a:rPr>
              <a:t>ext time you </a:t>
            </a:r>
            <a:r>
              <a:rPr lang="en-US" sz="4000" b="1" dirty="0">
                <a:solidFill>
                  <a:srgbClr val="660066"/>
                </a:solidFill>
              </a:rPr>
              <a:t>will come in at </a:t>
            </a:r>
            <a:r>
              <a:rPr lang="en-US" sz="4000" b="1" dirty="0" smtClean="0">
                <a:solidFill>
                  <a:srgbClr val="660066"/>
                </a:solidFill>
              </a:rPr>
              <a:t>6:</a:t>
            </a:r>
            <a:r>
              <a:rPr lang="en-US" sz="4000" b="1" dirty="0">
                <a:solidFill>
                  <a:srgbClr val="660066"/>
                </a:solidFill>
              </a:rPr>
              <a:t>45.</a:t>
            </a: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3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505200"/>
            <a:ext cx="868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Hypothesis: </a:t>
            </a:r>
            <a:r>
              <a:rPr lang="en-US" b="1" dirty="0" err="1" smtClean="0">
                <a:solidFill>
                  <a:srgbClr val="FF0000"/>
                </a:solidFill>
              </a:rPr>
              <a:t>Pillbugs</a:t>
            </a:r>
            <a:r>
              <a:rPr lang="en-US" b="1" dirty="0" smtClean="0">
                <a:solidFill>
                  <a:srgbClr val="FF0000"/>
                </a:solidFill>
              </a:rPr>
              <a:t> are not attracted to or repelled by dark (Null hypothesis)</a:t>
            </a:r>
            <a:endParaRPr lang="en-US" dirty="0" smtClean="0"/>
          </a:p>
          <a:p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Is there a difference between the number of </a:t>
            </a:r>
            <a:r>
              <a:rPr lang="en-US" b="1" dirty="0" err="1" smtClean="0"/>
              <a:t>pillbugs</a:t>
            </a:r>
            <a:r>
              <a:rPr lang="en-US" b="1" dirty="0" smtClean="0"/>
              <a:t> in the light/dark we predicted, and the actual number of </a:t>
            </a:r>
            <a:r>
              <a:rPr lang="en-US" b="1" dirty="0" err="1" smtClean="0"/>
              <a:t>pillbugs</a:t>
            </a:r>
            <a:r>
              <a:rPr lang="en-US" b="1" dirty="0" smtClean="0"/>
              <a:t> in the light/dark we observed?</a:t>
            </a:r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Should be reject or accept our hypothesis? </a:t>
            </a:r>
          </a:p>
          <a:p>
            <a:endParaRPr lang="en-US" dirty="0"/>
          </a:p>
          <a:p>
            <a:pPr algn="just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953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No.  The p-value is greater than 5%.  There is no statistical difference between the hypothesis and the observation.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5715000"/>
            <a:ext cx="9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ACCEPT!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pva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42" y="685800"/>
            <a:ext cx="8466316" cy="251460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2438400" y="2057400"/>
            <a:ext cx="4191000" cy="838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SIGNIFICANT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6781800" y="1981200"/>
            <a:ext cx="1752600" cy="1066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SIGNIFICANT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5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832080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9. What is pH?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pH is the negative log of [H]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pH measures the concentration of H and OH ions in solution.</a:t>
            </a:r>
          </a:p>
          <a:p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10. What is the [H] of a solution that is at pH 6? What would be the [OH] of this solution?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[H] = 1x10</a:t>
            </a:r>
            <a:r>
              <a:rPr lang="en-US" b="1" baseline="30000" dirty="0" smtClean="0">
                <a:solidFill>
                  <a:srgbClr val="0000FF"/>
                </a:solidFill>
              </a:rPr>
              <a:t>-6</a:t>
            </a:r>
            <a:r>
              <a:rPr lang="en-US" b="1" dirty="0" smtClean="0">
                <a:solidFill>
                  <a:srgbClr val="0000FF"/>
                </a:solidFill>
              </a:rPr>
              <a:t> M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[OH] = 1x10</a:t>
            </a:r>
            <a:r>
              <a:rPr lang="en-US" b="1" baseline="30000" dirty="0" smtClean="0">
                <a:solidFill>
                  <a:srgbClr val="0000FF"/>
                </a:solidFill>
              </a:rPr>
              <a:t>-8</a:t>
            </a:r>
            <a:r>
              <a:rPr lang="en-US" b="1" dirty="0" smtClean="0">
                <a:solidFill>
                  <a:srgbClr val="0000FF"/>
                </a:solidFill>
              </a:rPr>
              <a:t> M</a:t>
            </a:r>
          </a:p>
          <a:p>
            <a:endParaRPr lang="en-US" b="1" dirty="0"/>
          </a:p>
          <a:p>
            <a:r>
              <a:rPr lang="en-US" b="1" dirty="0" smtClean="0"/>
              <a:t>11. If a solution at pH 1 is diluted by 1/10 with pure water, what will be its new pH?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0000FF"/>
                </a:solidFill>
              </a:rPr>
              <a:t>pH 2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3" name="Picture 1" descr="lab book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865" y="533400"/>
            <a:ext cx="825227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12. Know how to interpret the results of the following:</a:t>
            </a:r>
          </a:p>
          <a:p>
            <a:endParaRPr lang="en-US" b="1" dirty="0" smtClean="0"/>
          </a:p>
          <a:p>
            <a:r>
              <a:rPr lang="en-US" b="1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a. pH strip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Are you able to interpret the result of a pH strip?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b. conductivity meter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What types of solutions should “light up” from a conductivity meter? </a:t>
            </a:r>
          </a:p>
          <a:p>
            <a:r>
              <a:rPr lang="en-US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Ionic solutions (salt solutions, acid solutions, alkaline solutions)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/>
              <a:t>13. Know how to make a molar solution.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1 M solution of </a:t>
            </a:r>
            <a:r>
              <a:rPr lang="en-US" b="1" dirty="0" err="1" smtClean="0">
                <a:solidFill>
                  <a:srgbClr val="0000FF"/>
                </a:solidFill>
              </a:rPr>
              <a:t>NaCl</a:t>
            </a:r>
            <a:r>
              <a:rPr lang="en-US" b="1" dirty="0" smtClean="0">
                <a:solidFill>
                  <a:srgbClr val="0000FF"/>
                </a:solidFill>
              </a:rPr>
              <a:t>. </a:t>
            </a:r>
          </a:p>
          <a:p>
            <a:endParaRPr lang="en-US" b="1" dirty="0"/>
          </a:p>
          <a:p>
            <a:r>
              <a:rPr lang="en-US" b="1" dirty="0" smtClean="0"/>
              <a:t>Na = 23 g/mol</a:t>
            </a:r>
          </a:p>
          <a:p>
            <a:r>
              <a:rPr lang="en-US" b="1" dirty="0" smtClean="0"/>
              <a:t>O = 35 g/mol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lowchart: Magnetic Disk 2"/>
          <p:cNvSpPr/>
          <p:nvPr/>
        </p:nvSpPr>
        <p:spPr>
          <a:xfrm>
            <a:off x="5562600" y="3733800"/>
            <a:ext cx="1752600" cy="26670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gnetic Disk 3"/>
          <p:cNvSpPr/>
          <p:nvPr/>
        </p:nvSpPr>
        <p:spPr>
          <a:xfrm>
            <a:off x="5638800" y="4724400"/>
            <a:ext cx="1600200" cy="16002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4267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Add 58 grams of </a:t>
            </a:r>
            <a:r>
              <a:rPr lang="en-US" dirty="0" err="1" smtClean="0">
                <a:solidFill>
                  <a:srgbClr val="0000FF"/>
                </a:solidFill>
              </a:rPr>
              <a:t>NaCl</a:t>
            </a:r>
            <a:r>
              <a:rPr lang="en-US" dirty="0" smtClean="0">
                <a:solidFill>
                  <a:srgbClr val="0000FF"/>
                </a:solidFill>
              </a:rPr>
              <a:t> in a beaker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4800600" y="3657600"/>
            <a:ext cx="1676400" cy="609600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5334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Fill or top up beaker with 1 L of water 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14. What is phenol red?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Color indicator 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15. Know the food tests!!!</a:t>
            </a:r>
          </a:p>
          <a:p>
            <a:endParaRPr lang="en-US" b="1" dirty="0"/>
          </a:p>
          <a:p>
            <a:pPr marL="342900" indent="-342900">
              <a:buAutoNum type="alphaLcPeriod"/>
            </a:pPr>
            <a:r>
              <a:rPr lang="en-US" b="1" dirty="0" smtClean="0"/>
              <a:t>Benedict’s Solution:</a:t>
            </a:r>
          </a:p>
          <a:p>
            <a:pPr marL="342900" indent="-342900"/>
            <a:r>
              <a:rPr lang="en-US" b="1" dirty="0"/>
              <a:t>	</a:t>
            </a:r>
            <a:r>
              <a:rPr lang="en-US" b="1" dirty="0" smtClean="0"/>
              <a:t>Tests for the presence of </a:t>
            </a:r>
          </a:p>
          <a:p>
            <a:pPr marL="342900" indent="-342900"/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en-US" b="1" dirty="0" err="1" smtClean="0"/>
              <a:t>monosaccharides</a:t>
            </a:r>
            <a:r>
              <a:rPr lang="en-US" b="1" dirty="0" smtClean="0"/>
              <a:t>/reducing sugar.</a:t>
            </a:r>
          </a:p>
          <a:p>
            <a:pPr marL="342900" indent="-342900">
              <a:buAutoNum type="alphaLcPeriod"/>
            </a:pPr>
            <a:endParaRPr lang="en-US" b="1" dirty="0"/>
          </a:p>
          <a:p>
            <a:pPr marL="342900" indent="-342900">
              <a:buAutoNum type="alphaLcPeriod"/>
            </a:pPr>
            <a:endParaRPr lang="en-US" b="1" dirty="0" smtClean="0"/>
          </a:p>
          <a:p>
            <a:pPr marL="342900" indent="-342900">
              <a:buAutoNum type="alphaLcPeriod"/>
            </a:pPr>
            <a:endParaRPr lang="en-US" b="1" dirty="0" smtClean="0"/>
          </a:p>
          <a:p>
            <a:pPr marL="342900" indent="-342900">
              <a:buAutoNum type="alphaLcPeriod"/>
            </a:pPr>
            <a:endParaRPr lang="en-US" b="1" dirty="0" smtClean="0"/>
          </a:p>
          <a:p>
            <a:pPr marL="342900" indent="-342900">
              <a:buAutoNum type="alphaLcPeriod"/>
            </a:pPr>
            <a:endParaRPr lang="en-US" b="1" dirty="0"/>
          </a:p>
          <a:p>
            <a:pPr marL="342900" indent="-342900">
              <a:buAutoNum type="alphaLcPeriod"/>
            </a:pPr>
            <a:r>
              <a:rPr lang="en-US" b="1" dirty="0" smtClean="0"/>
              <a:t>Iodine test:</a:t>
            </a:r>
          </a:p>
          <a:p>
            <a:pPr marL="342900" indent="-342900"/>
            <a:r>
              <a:rPr lang="en-US" b="1" dirty="0"/>
              <a:t>	</a:t>
            </a:r>
            <a:r>
              <a:rPr lang="en-US" b="1" dirty="0" smtClean="0"/>
              <a:t>Tests for the presence of starch.</a:t>
            </a:r>
            <a:endParaRPr lang="en-US" b="1" dirty="0"/>
          </a:p>
        </p:txBody>
      </p:sp>
      <p:sp>
        <p:nvSpPr>
          <p:cNvPr id="3" name="Flowchart: Delay 2"/>
          <p:cNvSpPr/>
          <p:nvPr/>
        </p:nvSpPr>
        <p:spPr>
          <a:xfrm rot="5400000">
            <a:off x="3314700" y="3390900"/>
            <a:ext cx="2286000" cy="685800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lay 3"/>
          <p:cNvSpPr/>
          <p:nvPr/>
        </p:nvSpPr>
        <p:spPr>
          <a:xfrm rot="5400000">
            <a:off x="4229100" y="3390900"/>
            <a:ext cx="2286000" cy="685800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lay 4"/>
          <p:cNvSpPr/>
          <p:nvPr/>
        </p:nvSpPr>
        <p:spPr>
          <a:xfrm rot="5400000">
            <a:off x="3733800" y="3810000"/>
            <a:ext cx="1447800" cy="533400"/>
          </a:xfrm>
          <a:prstGeom prst="flowChartDela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lay 5"/>
          <p:cNvSpPr/>
          <p:nvPr/>
        </p:nvSpPr>
        <p:spPr>
          <a:xfrm rot="5400000">
            <a:off x="4648200" y="3810000"/>
            <a:ext cx="1447800" cy="533400"/>
          </a:xfrm>
          <a:prstGeom prst="flowChartDelay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lay 6"/>
          <p:cNvSpPr/>
          <p:nvPr/>
        </p:nvSpPr>
        <p:spPr>
          <a:xfrm rot="5400000">
            <a:off x="5448300" y="5143500"/>
            <a:ext cx="2286000" cy="685800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lay 7"/>
          <p:cNvSpPr/>
          <p:nvPr/>
        </p:nvSpPr>
        <p:spPr>
          <a:xfrm rot="5400000">
            <a:off x="6362700" y="5143500"/>
            <a:ext cx="2286000" cy="685800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/>
          <p:cNvSpPr/>
          <p:nvPr/>
        </p:nvSpPr>
        <p:spPr>
          <a:xfrm rot="5400000">
            <a:off x="5867400" y="5562600"/>
            <a:ext cx="1447800" cy="533400"/>
          </a:xfrm>
          <a:prstGeom prst="flowChartDelay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lay 9"/>
          <p:cNvSpPr/>
          <p:nvPr/>
        </p:nvSpPr>
        <p:spPr>
          <a:xfrm rot="5400000">
            <a:off x="6781800" y="5562600"/>
            <a:ext cx="1447800" cy="533400"/>
          </a:xfrm>
          <a:prstGeom prst="flowChartDelay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lay 10"/>
          <p:cNvSpPr/>
          <p:nvPr/>
        </p:nvSpPr>
        <p:spPr>
          <a:xfrm rot="5400000">
            <a:off x="3086100" y="876300"/>
            <a:ext cx="2286000" cy="685800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lay 11"/>
          <p:cNvSpPr/>
          <p:nvPr/>
        </p:nvSpPr>
        <p:spPr>
          <a:xfrm rot="5400000">
            <a:off x="4000500" y="876300"/>
            <a:ext cx="2286000" cy="685800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lay 12"/>
          <p:cNvSpPr/>
          <p:nvPr/>
        </p:nvSpPr>
        <p:spPr>
          <a:xfrm rot="5400000">
            <a:off x="3505200" y="1295400"/>
            <a:ext cx="1447800" cy="533400"/>
          </a:xfrm>
          <a:prstGeom prst="flowChartDelay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lay 13"/>
          <p:cNvSpPr/>
          <p:nvPr/>
        </p:nvSpPr>
        <p:spPr>
          <a:xfrm rot="5400000">
            <a:off x="4419600" y="1295400"/>
            <a:ext cx="1447800" cy="533400"/>
          </a:xfrm>
          <a:prstGeom prst="flowChartDela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elay 20"/>
          <p:cNvSpPr/>
          <p:nvPr/>
        </p:nvSpPr>
        <p:spPr>
          <a:xfrm rot="5400000">
            <a:off x="2247900" y="876300"/>
            <a:ext cx="2286000" cy="685800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elay 21"/>
          <p:cNvSpPr/>
          <p:nvPr/>
        </p:nvSpPr>
        <p:spPr>
          <a:xfrm rot="5400000">
            <a:off x="2667000" y="1295400"/>
            <a:ext cx="1447800" cy="533400"/>
          </a:xfrm>
          <a:prstGeom prst="flowChartDela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9400" y="152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Below</a:t>
            </a:r>
          </a:p>
          <a:p>
            <a:pPr algn="ctr"/>
            <a:r>
              <a:rPr lang="en-US" b="1" dirty="0" smtClean="0"/>
              <a:t>pH7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886200" y="304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pH7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648200" y="152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Above pH7</a:t>
            </a:r>
            <a:endParaRPr lang="en-US" b="1" dirty="0"/>
          </a:p>
        </p:txBody>
      </p:sp>
      <p:sp>
        <p:nvSpPr>
          <p:cNvPr id="26" name="Plus 25"/>
          <p:cNvSpPr/>
          <p:nvPr/>
        </p:nvSpPr>
        <p:spPr>
          <a:xfrm>
            <a:off x="5181600" y="2743200"/>
            <a:ext cx="381000" cy="3810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4267200" y="2819400"/>
            <a:ext cx="381000" cy="2286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7315200" y="4495800"/>
            <a:ext cx="381000" cy="3810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inus 30"/>
          <p:cNvSpPr/>
          <p:nvPr/>
        </p:nvSpPr>
        <p:spPr>
          <a:xfrm>
            <a:off x="6400800" y="4572000"/>
            <a:ext cx="381000" cy="2286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7" grpId="0" animBg="1"/>
      <p:bldP spid="30" grpId="0" animBg="1"/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 startAt="3"/>
            </a:pPr>
            <a:r>
              <a:rPr lang="en-US" b="1" dirty="0" smtClean="0"/>
              <a:t>Sudan IV test</a:t>
            </a:r>
          </a:p>
          <a:p>
            <a:pPr marL="342900" indent="-342900"/>
            <a:r>
              <a:rPr lang="en-US" b="1" dirty="0"/>
              <a:t>	</a:t>
            </a:r>
            <a:r>
              <a:rPr lang="en-US" b="1" dirty="0" smtClean="0"/>
              <a:t>Tests for the presence of lipids</a:t>
            </a:r>
          </a:p>
          <a:p>
            <a:pPr marL="342900" indent="-342900"/>
            <a:endParaRPr lang="en-US" b="1" dirty="0"/>
          </a:p>
          <a:p>
            <a:pPr marL="342900" indent="-342900"/>
            <a:endParaRPr lang="en-US" b="1" dirty="0" smtClean="0"/>
          </a:p>
          <a:p>
            <a:pPr marL="342900" indent="-342900"/>
            <a:endParaRPr lang="en-US" b="1" dirty="0"/>
          </a:p>
          <a:p>
            <a:pPr marL="342900" indent="-342900"/>
            <a:endParaRPr lang="en-US" b="1" dirty="0" smtClean="0"/>
          </a:p>
          <a:p>
            <a:pPr marL="342900" indent="-342900"/>
            <a:endParaRPr lang="en-US" b="1" dirty="0"/>
          </a:p>
          <a:p>
            <a:pPr marL="342900" indent="-342900"/>
            <a:endParaRPr lang="en-US" b="1" dirty="0" smtClean="0"/>
          </a:p>
          <a:p>
            <a:pPr marL="342900" indent="-342900">
              <a:buAutoNum type="alphaLcPeriod" startAt="4"/>
            </a:pPr>
            <a:r>
              <a:rPr lang="en-US" b="1" dirty="0" err="1" smtClean="0"/>
              <a:t>NaoH</a:t>
            </a:r>
            <a:r>
              <a:rPr lang="en-US" b="1" dirty="0" smtClean="0"/>
              <a:t> and CuSO4 test</a:t>
            </a:r>
          </a:p>
          <a:p>
            <a:pPr marL="342900" indent="-342900"/>
            <a:r>
              <a:rPr lang="en-US" b="1" dirty="0"/>
              <a:t>	</a:t>
            </a:r>
            <a:r>
              <a:rPr lang="en-US" b="1" dirty="0" smtClean="0"/>
              <a:t>Tests for the presence of amino acids </a:t>
            </a:r>
          </a:p>
          <a:p>
            <a:pPr marL="342900" indent="-342900"/>
            <a:r>
              <a:rPr lang="en-US" b="1" dirty="0"/>
              <a:t>	</a:t>
            </a:r>
            <a:r>
              <a:rPr lang="en-US" b="1" dirty="0" smtClean="0"/>
              <a:t>(peptide bonds)</a:t>
            </a:r>
          </a:p>
          <a:p>
            <a:pPr marL="342900" indent="-342900"/>
            <a:endParaRPr lang="en-US" b="1" dirty="0"/>
          </a:p>
          <a:p>
            <a:pPr marL="342900" indent="-342900"/>
            <a:endParaRPr lang="en-US" b="1" dirty="0" smtClean="0"/>
          </a:p>
          <a:p>
            <a:pPr marL="342900" indent="-342900"/>
            <a:endParaRPr lang="en-US" b="1" dirty="0"/>
          </a:p>
          <a:p>
            <a:pPr marL="342900" indent="-342900"/>
            <a:endParaRPr lang="en-US" b="1" dirty="0" smtClean="0"/>
          </a:p>
          <a:p>
            <a:pPr marL="342900" indent="-342900"/>
            <a:endParaRPr lang="en-US" b="1" dirty="0"/>
          </a:p>
          <a:p>
            <a:pPr marL="342900" indent="-342900">
              <a:buAutoNum type="alphaLcPeriod" startAt="5"/>
            </a:pPr>
            <a:r>
              <a:rPr lang="en-US" b="1" dirty="0" smtClean="0"/>
              <a:t>Vitamin C test/</a:t>
            </a:r>
            <a:r>
              <a:rPr lang="en-US" b="1" dirty="0" err="1" smtClean="0"/>
              <a:t>Indophenol</a:t>
            </a:r>
            <a:endParaRPr lang="en-US" b="1" dirty="0" smtClean="0"/>
          </a:p>
          <a:p>
            <a:pPr marL="342900" indent="-342900"/>
            <a:r>
              <a:rPr lang="en-US" b="1" dirty="0"/>
              <a:t> </a:t>
            </a:r>
            <a:r>
              <a:rPr lang="en-US" b="1" dirty="0" smtClean="0"/>
              <a:t>      Tests for presence of Vitamin C</a:t>
            </a:r>
          </a:p>
          <a:p>
            <a:endParaRPr lang="en-US" b="1" dirty="0"/>
          </a:p>
        </p:txBody>
      </p:sp>
      <p:sp>
        <p:nvSpPr>
          <p:cNvPr id="3" name="Flowchart: Delay 2"/>
          <p:cNvSpPr/>
          <p:nvPr/>
        </p:nvSpPr>
        <p:spPr>
          <a:xfrm rot="5400000">
            <a:off x="2781300" y="952500"/>
            <a:ext cx="2286000" cy="685800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lay 3"/>
          <p:cNvSpPr/>
          <p:nvPr/>
        </p:nvSpPr>
        <p:spPr>
          <a:xfrm rot="5400000">
            <a:off x="3619500" y="952500"/>
            <a:ext cx="2286000" cy="685800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lay 4"/>
          <p:cNvSpPr/>
          <p:nvPr/>
        </p:nvSpPr>
        <p:spPr>
          <a:xfrm rot="5400000">
            <a:off x="3200400" y="1371600"/>
            <a:ext cx="1447800" cy="533400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lay 5"/>
          <p:cNvSpPr/>
          <p:nvPr/>
        </p:nvSpPr>
        <p:spPr>
          <a:xfrm rot="5400000">
            <a:off x="4038600" y="1371600"/>
            <a:ext cx="1447800" cy="533400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914400"/>
            <a:ext cx="533400" cy="304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elay 21"/>
          <p:cNvSpPr/>
          <p:nvPr/>
        </p:nvSpPr>
        <p:spPr>
          <a:xfrm rot="5400000">
            <a:off x="4229100" y="3467100"/>
            <a:ext cx="2286000" cy="685800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elay 22"/>
          <p:cNvSpPr/>
          <p:nvPr/>
        </p:nvSpPr>
        <p:spPr>
          <a:xfrm rot="5400000">
            <a:off x="5067300" y="3467100"/>
            <a:ext cx="2286000" cy="685800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elay 23"/>
          <p:cNvSpPr/>
          <p:nvPr/>
        </p:nvSpPr>
        <p:spPr>
          <a:xfrm rot="5400000">
            <a:off x="4648200" y="3886200"/>
            <a:ext cx="1447800" cy="533400"/>
          </a:xfrm>
          <a:prstGeom prst="flowChartDelay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elay 24"/>
          <p:cNvSpPr/>
          <p:nvPr/>
        </p:nvSpPr>
        <p:spPr>
          <a:xfrm rot="5400000">
            <a:off x="5486400" y="3886200"/>
            <a:ext cx="1447800" cy="533400"/>
          </a:xfrm>
          <a:prstGeom prst="flowChartDelay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Delay 25"/>
          <p:cNvSpPr/>
          <p:nvPr/>
        </p:nvSpPr>
        <p:spPr>
          <a:xfrm rot="5400000">
            <a:off x="5905500" y="5219700"/>
            <a:ext cx="2286000" cy="685800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Delay 26"/>
          <p:cNvSpPr/>
          <p:nvPr/>
        </p:nvSpPr>
        <p:spPr>
          <a:xfrm rot="5400000">
            <a:off x="6743700" y="5219700"/>
            <a:ext cx="2286000" cy="685800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elay 27"/>
          <p:cNvSpPr/>
          <p:nvPr/>
        </p:nvSpPr>
        <p:spPr>
          <a:xfrm rot="5400000">
            <a:off x="6324600" y="5638800"/>
            <a:ext cx="1447800" cy="53340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Delay 28"/>
          <p:cNvSpPr/>
          <p:nvPr/>
        </p:nvSpPr>
        <p:spPr>
          <a:xfrm rot="5400000">
            <a:off x="7162800" y="5638800"/>
            <a:ext cx="1447800" cy="533400"/>
          </a:xfrm>
          <a:prstGeom prst="flowChartDelay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4572000" y="304800"/>
            <a:ext cx="381000" cy="3810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inus 30"/>
          <p:cNvSpPr/>
          <p:nvPr/>
        </p:nvSpPr>
        <p:spPr>
          <a:xfrm>
            <a:off x="3733800" y="381000"/>
            <a:ext cx="381000" cy="2286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lus 33"/>
          <p:cNvSpPr/>
          <p:nvPr/>
        </p:nvSpPr>
        <p:spPr>
          <a:xfrm>
            <a:off x="6858000" y="4648200"/>
            <a:ext cx="381000" cy="3810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inus 34"/>
          <p:cNvSpPr/>
          <p:nvPr/>
        </p:nvSpPr>
        <p:spPr>
          <a:xfrm>
            <a:off x="7696200" y="4724400"/>
            <a:ext cx="381000" cy="2286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lus 35"/>
          <p:cNvSpPr/>
          <p:nvPr/>
        </p:nvSpPr>
        <p:spPr>
          <a:xfrm>
            <a:off x="6019800" y="2895600"/>
            <a:ext cx="381000" cy="3810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inus 36"/>
          <p:cNvSpPr/>
          <p:nvPr/>
        </p:nvSpPr>
        <p:spPr>
          <a:xfrm>
            <a:off x="5181600" y="2971800"/>
            <a:ext cx="381000" cy="2286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15. Lactose vs. lactose-free milk</a:t>
            </a:r>
            <a:endParaRPr lang="en-US" b="1" dirty="0"/>
          </a:p>
        </p:txBody>
      </p:sp>
      <p:pic>
        <p:nvPicPr>
          <p:cNvPr id="6146" name="Picture 2" descr="http://www.food-info.net/images/lactase.jpg"/>
          <p:cNvPicPr>
            <a:picLocks noChangeAspect="1" noChangeArrowheads="1"/>
          </p:cNvPicPr>
          <p:nvPr/>
        </p:nvPicPr>
        <p:blipFill>
          <a:blip r:embed="rId2" cstate="print"/>
          <a:srcRect t="17625"/>
          <a:stretch>
            <a:fillRect/>
          </a:stretch>
        </p:blipFill>
        <p:spPr bwMode="auto">
          <a:xfrm>
            <a:off x="838200" y="914400"/>
            <a:ext cx="7315200" cy="2743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3733800"/>
            <a:ext cx="27879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/>
              <a:t>http://www.food-info.net/images/lactase.jpg</a:t>
            </a:r>
            <a:endParaRPr lang="en-US" sz="11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419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would you interpret a sample of milk that tests positive for glucose?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650468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16. Know ALL the parts of the pig as listed in your lab manual. 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160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/>
              <a:t>Study Guide for lab practical is in your lab book </a:t>
            </a:r>
            <a:r>
              <a:rPr lang="en-US" sz="6000" b="1" dirty="0" smtClean="0"/>
              <a:t>(87, 97 </a:t>
            </a:r>
            <a:r>
              <a:rPr lang="en-US" sz="6000" b="1" dirty="0" smtClean="0"/>
              <a:t>&amp; 98</a:t>
            </a:r>
            <a:r>
              <a:rPr lang="en-US" sz="6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282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495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pPr algn="ctr"/>
            <a:r>
              <a:rPr lang="en-US" sz="6000" b="1" dirty="0" smtClean="0"/>
              <a:t>Fetal Pig Dissection</a:t>
            </a:r>
            <a:endParaRPr lang="en-US" sz="60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Objectives: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Observe the anatomy of a fetal pig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Anatomy of the fetal pig is very similar to that of a human</a:t>
            </a:r>
          </a:p>
          <a:p>
            <a:endParaRPr lang="en-US" sz="2400" dirty="0" smtClean="0"/>
          </a:p>
          <a:p>
            <a:r>
              <a:rPr lang="en-US" sz="2800" b="1" dirty="0" smtClean="0"/>
              <a:t>FYI:</a:t>
            </a:r>
            <a:endParaRPr lang="en-US" sz="2800" b="1" dirty="0"/>
          </a:p>
          <a:p>
            <a:r>
              <a:rPr lang="en-US" sz="2400" dirty="0" smtClean="0"/>
              <a:t>The pigs did not feel any pain during preservation.  They are the byproducts of the pork industry and would have been discarded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587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1534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Some things to consider: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sz="3600" dirty="0" smtClean="0"/>
              <a:t>The liver is proportionally larger in a pig than in a human</a:t>
            </a:r>
            <a:r>
              <a:rPr lang="en-US" sz="3600" dirty="0" smtClean="0"/>
              <a:t>.</a:t>
            </a:r>
            <a:endParaRPr lang="en-US" sz="3600" dirty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3600" dirty="0" smtClean="0"/>
              <a:t>The large intestine in a pig is coiled; the large intestine in a human is stretched out.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1030" name="Picture 6" descr="http://www.nlm.nih.gov/medlineplus/ency/images/ency/fullsize/19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114800"/>
            <a:ext cx="3200400" cy="256032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0" y="65532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http://www.nlm.nih.gov/medlineplus/ency/images/ency/fullsize/19220.jpg</a:t>
            </a:r>
            <a:endParaRPr lang="en-US" sz="900" dirty="0"/>
          </a:p>
        </p:txBody>
      </p:sp>
      <p:pic>
        <p:nvPicPr>
          <p:cNvPr id="1032" name="Picture 8" descr="http://edweb.fdu.edu/folio/banborv/FPdissection/small%20and%20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267200"/>
            <a:ext cx="2971800" cy="22288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066800" y="6488668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http://edweb.fdu.edu/folio/banborv/FPdissection/small%20and%20large.jpg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9215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153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Some things to consider: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sz="3600" dirty="0" smtClean="0"/>
              <a:t>3</a:t>
            </a:r>
            <a:r>
              <a:rPr lang="en-US" sz="3600" dirty="0" smtClean="0"/>
              <a:t>. A </a:t>
            </a:r>
            <a:r>
              <a:rPr lang="en-US" sz="3600" dirty="0" smtClean="0"/>
              <a:t>small sac called caecum exists in a pig.  </a:t>
            </a:r>
            <a:r>
              <a:rPr lang="en-US" sz="3600" dirty="0" smtClean="0"/>
              <a:t>  </a:t>
            </a:r>
          </a:p>
          <a:p>
            <a:pPr marL="342900" indent="-342900"/>
            <a:r>
              <a:rPr lang="en-US" sz="3600" dirty="0"/>
              <a:t> </a:t>
            </a:r>
            <a:r>
              <a:rPr lang="en-US" sz="3600" dirty="0" smtClean="0"/>
              <a:t>   </a:t>
            </a:r>
            <a:r>
              <a:rPr lang="en-US" sz="3600" dirty="0" smtClean="0"/>
              <a:t>This </a:t>
            </a:r>
            <a:r>
              <a:rPr lang="en-US" sz="3600" dirty="0" smtClean="0"/>
              <a:t>sac is similar to the appendix in a </a:t>
            </a:r>
            <a:r>
              <a:rPr lang="en-US" sz="3600" dirty="0" smtClean="0"/>
              <a:t> </a:t>
            </a:r>
          </a:p>
          <a:p>
            <a:pPr marL="342900" indent="-342900"/>
            <a:r>
              <a:rPr lang="en-US" sz="3600" dirty="0"/>
              <a:t> </a:t>
            </a:r>
            <a:r>
              <a:rPr lang="en-US" sz="3600" dirty="0" smtClean="0"/>
              <a:t>   </a:t>
            </a:r>
            <a:r>
              <a:rPr lang="en-US" sz="3600" dirty="0" smtClean="0"/>
              <a:t>human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1026" name="Picture 2" descr="http://img.webmd.com/dtmcms/live/webmd/consumer_assets/site_images/articles/image_article_collections/anatomy_pages/appendix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581400"/>
            <a:ext cx="3009900" cy="204330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800600" y="5715000"/>
            <a:ext cx="342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http://img.webmd.com/dtmcms/live/webmd/consumer_assets/site_images/articles/image_article_collections/anatomy_pages/appendix3.jpg</a:t>
            </a:r>
            <a:endParaRPr lang="en-US" sz="800" i="1" dirty="0"/>
          </a:p>
        </p:txBody>
      </p:sp>
      <p:pic>
        <p:nvPicPr>
          <p:cNvPr id="1028" name="Picture 4" descr="http://bio628.wikispaces.com/file/view/DLHC-PIG-Caecum.JPG/34492989/DLHC-PIG-Caec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05200"/>
            <a:ext cx="2743200" cy="2057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0" y="5715000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http://bio628.wikispaces.com/file/view/DLHC-PIG-Caecum.JPG/34492989/DLHC-PIG-Caecum.JPG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38800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1000">
                <a:srgbClr val="008000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008000"/>
            </a:solidFill>
          </a:ln>
          <a:effectLst>
            <a:outerShdw blurRad="50800" dist="38100" dir="2700000" algn="tl" rotWithShape="0">
              <a:srgbClr val="008000">
                <a:alpha val="43000"/>
              </a:srgbClr>
            </a:outerShdw>
          </a:effectLst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b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en-US" sz="2000" b="1" dirty="0" smtClean="0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endParaRPr lang="en-US" sz="2100" b="1" dirty="0" smtClean="0">
              <a:solidFill>
                <a:srgbClr val="008000"/>
              </a:solidFill>
            </a:endParaRPr>
          </a:p>
          <a:p>
            <a:r>
              <a:rPr lang="en-US" sz="6200" b="1" dirty="0" smtClean="0">
                <a:solidFill>
                  <a:srgbClr val="008000"/>
                </a:solidFill>
              </a:rPr>
              <a:t>Let’s see what’s </a:t>
            </a:r>
            <a:r>
              <a:rPr lang="en-US" sz="6200" b="1" dirty="0" smtClean="0">
                <a:solidFill>
                  <a:srgbClr val="008000"/>
                </a:solidFill>
              </a:rPr>
              <a:t>inside</a:t>
            </a:r>
            <a:r>
              <a:rPr lang="en-US" sz="6200" b="1" dirty="0" smtClean="0">
                <a:solidFill>
                  <a:srgbClr val="008000"/>
                </a:solidFill>
              </a:rPr>
              <a:t>!!!</a:t>
            </a:r>
          </a:p>
          <a:p>
            <a:endParaRPr lang="en-US" sz="2000" dirty="0"/>
          </a:p>
          <a:p>
            <a:endParaRPr lang="en-US" sz="1000" dirty="0"/>
          </a:p>
          <a:p>
            <a:r>
              <a:rPr lang="en-US" b="1" dirty="0" smtClean="0">
                <a:solidFill>
                  <a:schemeClr val="bg1"/>
                </a:solidFill>
              </a:rPr>
              <a:t>Every </a:t>
            </a:r>
            <a:r>
              <a:rPr lang="en-US" b="1" dirty="0">
                <a:solidFill>
                  <a:schemeClr val="bg1"/>
                </a:solidFill>
              </a:rPr>
              <a:t>group of 4 students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will </a:t>
            </a:r>
            <a:r>
              <a:rPr lang="en-US" b="1" dirty="0">
                <a:solidFill>
                  <a:schemeClr val="bg1"/>
                </a:solidFill>
              </a:rPr>
              <a:t>dissect </a:t>
            </a:r>
            <a:r>
              <a:rPr lang="en-US" b="1" dirty="0" smtClean="0">
                <a:solidFill>
                  <a:schemeClr val="bg1"/>
                </a:solidFill>
              </a:rPr>
              <a:t>a </a:t>
            </a:r>
            <a:r>
              <a:rPr lang="en-US" b="1" dirty="0">
                <a:solidFill>
                  <a:schemeClr val="bg1"/>
                </a:solidFill>
              </a:rPr>
              <a:t>pig.  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sz="21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will have to know the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name </a:t>
            </a:r>
            <a:r>
              <a:rPr lang="en-US" b="1" dirty="0">
                <a:solidFill>
                  <a:schemeClr val="bg1"/>
                </a:solidFill>
              </a:rPr>
              <a:t>of the different organs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outlined </a:t>
            </a:r>
            <a:r>
              <a:rPr lang="en-US" b="1" dirty="0">
                <a:solidFill>
                  <a:schemeClr val="bg1"/>
                </a:solidFill>
              </a:rPr>
              <a:t>in your </a:t>
            </a:r>
            <a:r>
              <a:rPr lang="en-US" b="1" dirty="0" smtClean="0">
                <a:solidFill>
                  <a:schemeClr val="bg1"/>
                </a:solidFill>
              </a:rPr>
              <a:t>book (92-94). 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6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22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52400"/>
            <a:ext cx="4927600" cy="65701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9989" y="982444"/>
            <a:ext cx="3614892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Be sure that you</a:t>
            </a:r>
          </a:p>
          <a:p>
            <a:pPr algn="ctr"/>
            <a:r>
              <a:rPr lang="en-US" sz="4000" dirty="0" smtClean="0"/>
              <a:t>make the</a:t>
            </a:r>
          </a:p>
          <a:p>
            <a:r>
              <a:rPr lang="en-US" sz="4000" dirty="0" smtClean="0"/>
              <a:t> incisions in </a:t>
            </a:r>
          </a:p>
          <a:p>
            <a:r>
              <a:rPr lang="en-US" sz="4000" dirty="0" smtClean="0"/>
              <a:t>THIS order</a:t>
            </a:r>
          </a:p>
          <a:p>
            <a:endParaRPr lang="en-US" sz="4000" dirty="0"/>
          </a:p>
          <a:p>
            <a:r>
              <a:rPr lang="en-US" sz="4000" dirty="0" smtClean="0"/>
              <a:t>SHARE the task</a:t>
            </a:r>
          </a:p>
          <a:p>
            <a:r>
              <a:rPr lang="en-US" sz="4000" dirty="0"/>
              <a:t>o</a:t>
            </a:r>
            <a:r>
              <a:rPr lang="en-US" sz="4000" dirty="0" smtClean="0"/>
              <a:t>f investigation/</a:t>
            </a:r>
          </a:p>
          <a:p>
            <a:r>
              <a:rPr lang="en-US" sz="4000" dirty="0" smtClean="0"/>
              <a:t>extraction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7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1000">
                <a:srgbClr val="008000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008000"/>
            </a:solidFill>
          </a:ln>
          <a:effectLst>
            <a:outerShdw blurRad="50800" dist="38100" dir="2700000" algn="tl" rotWithShape="0">
              <a:srgbClr val="008000">
                <a:alpha val="43000"/>
              </a:srgbClr>
            </a:outerShdw>
          </a:effectLst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b="1" dirty="0" smtClean="0">
              <a:solidFill>
                <a:schemeClr val="bg1"/>
              </a:solidFill>
            </a:endParaRPr>
          </a:p>
          <a:p>
            <a:r>
              <a:rPr lang="en-US" sz="8200" b="1" dirty="0" smtClean="0">
                <a:solidFill>
                  <a:srgbClr val="008000"/>
                </a:solidFill>
              </a:rPr>
              <a:t>Let’s get to WORK!!!</a:t>
            </a:r>
          </a:p>
          <a:p>
            <a:endParaRPr lang="en-US" b="1" dirty="0">
              <a:solidFill>
                <a:srgbClr val="008000"/>
              </a:solidFill>
            </a:endParaRPr>
          </a:p>
          <a:p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Part I we will work on together! These for the most part are new concepts.  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If the class is moving a bit too slow 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for you, please feel free to look over the next part of the lab or 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work on the pre-lab for next week.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2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2140</Words>
  <Application>Microsoft Macintosh PowerPoint</Application>
  <PresentationFormat>On-screen Show (4:3)</PresentationFormat>
  <Paragraphs>577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Great Pillbug Experiment!</vt:lpstr>
      <vt:lpstr>PowerPoint Presentation</vt:lpstr>
      <vt:lpstr>c2 (Chi Square) – Goodness of Fit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Frances</dc:creator>
  <cp:lastModifiedBy>Melvin Smith II</cp:lastModifiedBy>
  <cp:revision>32</cp:revision>
  <dcterms:created xsi:type="dcterms:W3CDTF">2011-10-02T13:59:35Z</dcterms:created>
  <dcterms:modified xsi:type="dcterms:W3CDTF">2014-03-04T02:43:05Z</dcterms:modified>
</cp:coreProperties>
</file>